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avi" ContentType="video/x-msvide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83" r:id="rId2"/>
    <p:sldId id="284" r:id="rId3"/>
    <p:sldId id="286" r:id="rId4"/>
    <p:sldId id="292" r:id="rId5"/>
    <p:sldId id="287" r:id="rId6"/>
    <p:sldId id="290" r:id="rId7"/>
    <p:sldId id="295" r:id="rId8"/>
    <p:sldId id="256" r:id="rId9"/>
    <p:sldId id="291" r:id="rId10"/>
    <p:sldId id="288" r:id="rId11"/>
    <p:sldId id="289" r:id="rId12"/>
    <p:sldId id="259" r:id="rId13"/>
    <p:sldId id="260" r:id="rId14"/>
    <p:sldId id="261" r:id="rId15"/>
    <p:sldId id="264" r:id="rId16"/>
    <p:sldId id="293" r:id="rId17"/>
    <p:sldId id="265" r:id="rId18"/>
    <p:sldId id="266" r:id="rId19"/>
    <p:sldId id="267" r:id="rId20"/>
    <p:sldId id="294" r:id="rId21"/>
    <p:sldId id="268" r:id="rId22"/>
    <p:sldId id="269" r:id="rId23"/>
    <p:sldId id="29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3270D9-D4C9-45C3-A23A-64345D00D7D0}" type="datetimeFigureOut">
              <a:rPr lang="en-US" smtClean="0"/>
              <a:pPr/>
              <a:t>2/22/2019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E8B94C-45F2-4FB0-B31B-ADE97C94280D}" type="slidenum">
              <a:rPr lang="en-US" smtClean="0"/>
              <a:pPr/>
              <a:t>‹#›</a:t>
            </a:fld>
            <a:endParaRPr lang="en-US"/>
          </a:p>
        </p:txBody>
      </p:sp>
    </p:spTree>
    <p:extLst>
      <p:ext uri="{BB962C8B-B14F-4D97-AF65-F5344CB8AC3E}">
        <p14:creationId xmlns="" xmlns:p14="http://schemas.microsoft.com/office/powerpoint/2010/main" val="355231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E8B94C-45F2-4FB0-B31B-ADE97C94280D}" type="slidenum">
              <a:rPr lang="en-US" smtClean="0"/>
              <a:pPr/>
              <a:t>22</a:t>
            </a:fld>
            <a:endParaRPr lang="en-US"/>
          </a:p>
        </p:txBody>
      </p:sp>
    </p:spTree>
    <p:extLst>
      <p:ext uri="{BB962C8B-B14F-4D97-AF65-F5344CB8AC3E}">
        <p14:creationId xmlns="" xmlns:p14="http://schemas.microsoft.com/office/powerpoint/2010/main" val="3352004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ideo" Target="../media/media2.avi"/><Relationship Id="rId5" Type="http://schemas.openxmlformats.org/officeDocument/2006/relationships/image" Target="../media/image4.png"/><Relationship Id="rId4" Type="http://schemas.microsoft.com/office/2007/relationships/media" Target="../media/media2.avi"/></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207" name="Picture 15" descr="D:\nicks computer\pres pro stuff\medical animated\dna\DNA_titl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195" name="Rectangle 3"/>
          <p:cNvSpPr>
            <a:spLocks noGrp="1" noChangeArrowheads="1"/>
          </p:cNvSpPr>
          <p:nvPr>
            <p:ph type="ctrTitle"/>
          </p:nvPr>
        </p:nvSpPr>
        <p:spPr>
          <a:xfrm>
            <a:off x="1524000" y="2444706"/>
            <a:ext cx="7390474" cy="1143476"/>
          </a:xfrm>
        </p:spPr>
        <p:txBody>
          <a:bodyPr/>
          <a:lstStyle>
            <a:lvl1pPr algn="r">
              <a:defRPr>
                <a:solidFill>
                  <a:schemeClr val="tx1"/>
                </a:solidFill>
              </a:defRPr>
            </a:lvl1pPr>
          </a:lstStyle>
          <a:p>
            <a:pPr lvl="0"/>
            <a:r>
              <a:rPr lang="en-US" noProof="0" smtClean="0"/>
              <a:t>Click to edit Master title style</a:t>
            </a:r>
            <a:endParaRPr lang="en-US" noProof="0" dirty="0" smtClean="0"/>
          </a:p>
        </p:txBody>
      </p:sp>
      <p:sp>
        <p:nvSpPr>
          <p:cNvPr id="8196" name="Rectangle 4"/>
          <p:cNvSpPr>
            <a:spLocks noGrp="1" noChangeArrowheads="1"/>
          </p:cNvSpPr>
          <p:nvPr>
            <p:ph type="subTitle" idx="1"/>
          </p:nvPr>
        </p:nvSpPr>
        <p:spPr>
          <a:xfrm>
            <a:off x="1528768" y="3669883"/>
            <a:ext cx="7386632" cy="1752378"/>
          </a:xfrm>
        </p:spPr>
        <p:txBody>
          <a:bodyPr/>
          <a:lstStyle>
            <a:lvl1pPr marL="0" indent="0" algn="r">
              <a:buFontTx/>
              <a:buNone/>
              <a:defRPr sz="2000"/>
            </a:lvl1pPr>
          </a:lstStyle>
          <a:p>
            <a:pPr lvl="0"/>
            <a:r>
              <a:rPr lang="en-US" noProof="0" smtClean="0"/>
              <a:t>Click to edit Master subtitle style</a:t>
            </a:r>
          </a:p>
        </p:txBody>
      </p:sp>
      <p:pic>
        <p:nvPicPr>
          <p:cNvPr id="8208" name="PPP_AMEDI_TLE_dna.avi">
            <a:hlinkClick r:id="" action="ppaction://media"/>
          </p:cNvPr>
          <p:cNvPicPr>
            <a:picLocks noChangeAspect="1" noChangeArrowheads="1"/>
          </p:cNvPicPr>
          <p:nvPr>
            <a:videoFile r:link="rId1"/>
            <p:extLst>
              <p:ext uri="{DAA4B4D4-6D71-4841-9C94-3DE7FCFB9230}">
                <p14:media xmlns="" xmlns:p14="http://schemas.microsoft.com/office/powerpoint/2010/main" r:embed="rId4"/>
              </p:ext>
            </p:extLst>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102913"/>
            <a:ext cx="1281361" cy="675508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8895B-6B79-4780-A3CD-F11A5874F373}" type="datetimeFigureOut">
              <a:rPr lang="en-US" smtClean="0"/>
              <a:pPr/>
              <a:t>2/22/2019</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85580-8383-4D12-BCF8-B7C4858C1A45}"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820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208"/>
                </p:tgtEl>
              </p:cMediaNode>
            </p:video>
            <p:seq concurrent="1" nextAc="seek">
              <p:cTn id="8" restart="whenNotActive" fill="hold" evtFilter="cancelBubble" nodeType="interactiveSeq">
                <p:stCondLst>
                  <p:cond evt="onClick" delay="0">
                    <p:tgtEl>
                      <p:spTgt spid="820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208"/>
                                        </p:tgtEl>
                                      </p:cBhvr>
                                    </p:cmd>
                                  </p:childTnLst>
                                </p:cTn>
                              </p:par>
                            </p:childTnLst>
                          </p:cTn>
                        </p:par>
                      </p:childTnLst>
                    </p:cTn>
                  </p:par>
                </p:childTnLst>
              </p:cTn>
              <p:nextCondLst>
                <p:cond evt="onClick" delay="0">
                  <p:tgtEl>
                    <p:spTgt spid="8208"/>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447800"/>
            <a:ext cx="8229600" cy="48940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8895B-6B79-4780-A3CD-F11A5874F373}" type="datetimeFigureOut">
              <a:rPr lang="en-US" smtClean="0"/>
              <a:pPr/>
              <a:t>2/22/2019</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85580-8383-4D12-BCF8-B7C4858C1A45}" type="slidenum">
              <a:rPr lang="en-US" smtClean="0"/>
              <a:pPr/>
              <a:t>‹#›</a:t>
            </a:fld>
            <a:endParaRPr lang="en-US"/>
          </a:p>
        </p:txBody>
      </p:sp>
    </p:spTree>
    <p:extLst>
      <p:ext uri="{BB962C8B-B14F-4D97-AF65-F5344CB8AC3E}">
        <p14:creationId xmlns="" xmlns:p14="http://schemas.microsoft.com/office/powerpoint/2010/main" val="63683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4010" y="1295400"/>
            <a:ext cx="2010708"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95400"/>
            <a:ext cx="6098122"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8895B-6B79-4780-A3CD-F11A5874F373}" type="datetimeFigureOut">
              <a:rPr lang="en-US" smtClean="0"/>
              <a:pPr/>
              <a:t>2/22/2019</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85580-8383-4D12-BCF8-B7C4858C1A45}" type="slidenum">
              <a:rPr lang="en-US" smtClean="0"/>
              <a:pPr/>
              <a:t>‹#›</a:t>
            </a:fld>
            <a:endParaRPr lang="en-US"/>
          </a:p>
        </p:txBody>
      </p:sp>
    </p:spTree>
    <p:extLst>
      <p:ext uri="{BB962C8B-B14F-4D97-AF65-F5344CB8AC3E}">
        <p14:creationId xmlns="" xmlns:p14="http://schemas.microsoft.com/office/powerpoint/2010/main" val="333241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8895B-6B79-4780-A3CD-F11A5874F373}" type="datetimeFigureOut">
              <a:rPr lang="en-US" smtClean="0"/>
              <a:pPr/>
              <a:t>2/22/2019</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85580-8383-4D12-BCF8-B7C4858C1A45}" type="slidenum">
              <a:rPr lang="en-US" smtClean="0"/>
              <a:pPr/>
              <a:t>‹#›</a:t>
            </a:fld>
            <a:endParaRPr lang="en-US"/>
          </a:p>
        </p:txBody>
      </p:sp>
    </p:spTree>
    <p:extLst>
      <p:ext uri="{BB962C8B-B14F-4D97-AF65-F5344CB8AC3E}">
        <p14:creationId xmlns="" xmlns:p14="http://schemas.microsoft.com/office/powerpoint/2010/main" val="18738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673"/>
            <a:ext cx="7772543" cy="136216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196" y="2907289"/>
            <a:ext cx="7772543" cy="1499384"/>
          </a:xfrm>
        </p:spPr>
        <p:txBody>
          <a:bodyPr anchor="b"/>
          <a:lstStyle>
            <a:lvl1pPr marL="0" indent="0">
              <a:buNone/>
              <a:defRPr sz="1800"/>
            </a:lvl1pPr>
            <a:lvl2pPr marL="411754" indent="0">
              <a:buNone/>
              <a:defRPr sz="1600"/>
            </a:lvl2pPr>
            <a:lvl3pPr marL="823509" indent="0">
              <a:buNone/>
              <a:defRPr sz="1400"/>
            </a:lvl3pPr>
            <a:lvl4pPr marL="1235263" indent="0">
              <a:buNone/>
              <a:defRPr sz="1300"/>
            </a:lvl4pPr>
            <a:lvl5pPr marL="1647017" indent="0">
              <a:buNone/>
              <a:defRPr sz="1300"/>
            </a:lvl5pPr>
            <a:lvl6pPr marL="2058772" indent="0">
              <a:buNone/>
              <a:defRPr sz="1300"/>
            </a:lvl6pPr>
            <a:lvl7pPr marL="2470526" indent="0">
              <a:buNone/>
              <a:defRPr sz="1300"/>
            </a:lvl7pPr>
            <a:lvl8pPr marL="2882280" indent="0">
              <a:buNone/>
              <a:defRPr sz="1300"/>
            </a:lvl8pPr>
            <a:lvl9pPr marL="3294035" indent="0">
              <a:buNone/>
              <a:defRPr sz="1300"/>
            </a:lvl9pPr>
          </a:lstStyle>
          <a:p>
            <a:pPr lvl="0"/>
            <a:r>
              <a:rPr lang="en-US" smtClean="0"/>
              <a:t>Click to edit Master text styles</a:t>
            </a:r>
          </a:p>
        </p:txBody>
      </p:sp>
      <p:sp>
        <p:nvSpPr>
          <p:cNvPr id="6"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8895B-6B79-4780-A3CD-F11A5874F373}" type="datetimeFigureOut">
              <a:rPr lang="en-US" smtClean="0"/>
              <a:pPr/>
              <a:t>2/22/2019</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85580-8383-4D12-BCF8-B7C4858C1A45}" type="slidenum">
              <a:rPr lang="en-US" smtClean="0"/>
              <a:pPr/>
              <a:t>‹#›</a:t>
            </a:fld>
            <a:endParaRPr lang="en-US"/>
          </a:p>
        </p:txBody>
      </p:sp>
    </p:spTree>
    <p:extLst>
      <p:ext uri="{BB962C8B-B14F-4D97-AF65-F5344CB8AC3E}">
        <p14:creationId xmlns="" xmlns:p14="http://schemas.microsoft.com/office/powerpoint/2010/main" val="279341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532259"/>
            <a:ext cx="4267200" cy="479234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32259"/>
            <a:ext cx="4267200" cy="479234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8895B-6B79-4780-A3CD-F11A5874F373}" type="datetimeFigureOut">
              <a:rPr lang="en-US" smtClean="0"/>
              <a:pPr/>
              <a:t>2/22/2019</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85580-8383-4D12-BCF8-B7C4858C1A45}" type="slidenum">
              <a:rPr lang="en-US" smtClean="0"/>
              <a:pPr/>
              <a:t>‹#›</a:t>
            </a:fld>
            <a:endParaRPr lang="en-US"/>
          </a:p>
        </p:txBody>
      </p:sp>
    </p:spTree>
    <p:extLst>
      <p:ext uri="{BB962C8B-B14F-4D97-AF65-F5344CB8AC3E}">
        <p14:creationId xmlns="" xmlns:p14="http://schemas.microsoft.com/office/powerpoint/2010/main" val="382731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657342"/>
            <a:ext cx="4269036"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28601" y="2297689"/>
            <a:ext cx="4269036"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4" y="1657342"/>
            <a:ext cx="4270465"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4" y="2297689"/>
            <a:ext cx="4270465"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
          <p:cNvSpPr>
            <a:spLocks noGrp="1" noChangeArrowheads="1"/>
          </p:cNvSpPr>
          <p:nvPr>
            <p:ph type="title"/>
          </p:nvPr>
        </p:nvSpPr>
        <p:spPr bwMode="auto">
          <a:xfrm>
            <a:off x="228601" y="168663"/>
            <a:ext cx="8188914" cy="939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bodyPr>
          <a:lstStyle/>
          <a:p>
            <a:pPr lvl="0"/>
            <a:r>
              <a:rPr lang="en-US" smtClean="0"/>
              <a:t>Click to edit Master title style</a:t>
            </a:r>
            <a:endParaRPr lang="en-US" dirty="0" smtClean="0"/>
          </a:p>
        </p:txBody>
      </p:sp>
      <p:sp>
        <p:nvSpPr>
          <p:cNvPr id="10"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8895B-6B79-4780-A3CD-F11A5874F373}" type="datetimeFigureOut">
              <a:rPr lang="en-US" smtClean="0"/>
              <a:pPr/>
              <a:t>2/22/2019</a:t>
            </a:fld>
            <a:endParaRPr lang="en-US"/>
          </a:p>
        </p:txBody>
      </p:sp>
      <p:sp>
        <p:nvSpPr>
          <p:cNvPr id="11" name="Footer Placeholder 2"/>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Slide Number Placeholder 3"/>
          <p:cNvSpPr>
            <a:spLocks noGrp="1"/>
          </p:cNvSpPr>
          <p:nvPr>
            <p:ph type="sldNum" sz="quarter" idx="12"/>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85580-8383-4D12-BCF8-B7C4858C1A45}" type="slidenum">
              <a:rPr lang="en-US" smtClean="0"/>
              <a:pPr/>
              <a:t>‹#›</a:t>
            </a:fld>
            <a:endParaRPr lang="en-US"/>
          </a:p>
        </p:txBody>
      </p:sp>
    </p:spTree>
    <p:extLst>
      <p:ext uri="{BB962C8B-B14F-4D97-AF65-F5344CB8AC3E}">
        <p14:creationId xmlns="" xmlns:p14="http://schemas.microsoft.com/office/powerpoint/2010/main" val="211527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8895B-6B79-4780-A3CD-F11A5874F373}" type="datetimeFigureOut">
              <a:rPr lang="en-US" smtClean="0"/>
              <a:pPr/>
              <a:t>2/22/2019</a:t>
            </a:fld>
            <a:endParaRPr lang="en-US"/>
          </a:p>
        </p:txBody>
      </p:sp>
      <p:sp>
        <p:nvSpPr>
          <p:cNvPr id="6"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85580-8383-4D12-BCF8-B7C4858C1A45}" type="slidenum">
              <a:rPr lang="en-US" smtClean="0"/>
              <a:pPr/>
              <a:t>‹#›</a:t>
            </a:fld>
            <a:endParaRPr lang="en-US"/>
          </a:p>
        </p:txBody>
      </p:sp>
    </p:spTree>
    <p:extLst>
      <p:ext uri="{BB962C8B-B14F-4D97-AF65-F5344CB8AC3E}">
        <p14:creationId xmlns="" xmlns:p14="http://schemas.microsoft.com/office/powerpoint/2010/main" val="324779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8895B-6B79-4780-A3CD-F11A5874F373}" type="datetimeFigureOut">
              <a:rPr lang="en-US" smtClean="0"/>
              <a:pPr/>
              <a:t>2/22/2019</a:t>
            </a:fld>
            <a:endParaRPr lang="en-US"/>
          </a:p>
        </p:txBody>
      </p:sp>
      <p:sp>
        <p:nvSpPr>
          <p:cNvPr id="5"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85580-8383-4D12-BCF8-B7C4858C1A45}" type="slidenum">
              <a:rPr lang="en-US" smtClean="0"/>
              <a:pPr/>
              <a:t>‹#›</a:t>
            </a:fld>
            <a:endParaRPr lang="en-US"/>
          </a:p>
        </p:txBody>
      </p:sp>
    </p:spTree>
    <p:extLst>
      <p:ext uri="{BB962C8B-B14F-4D97-AF65-F5344CB8AC3E}">
        <p14:creationId xmlns="" xmlns:p14="http://schemas.microsoft.com/office/powerpoint/2010/main" val="145236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09631"/>
            <a:ext cx="3236511" cy="116205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05200" y="1295400"/>
            <a:ext cx="5111144" cy="5029200"/>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2471688"/>
            <a:ext cx="3236511" cy="3852912"/>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en-US" smtClean="0"/>
              <a:t>Click to edit Master text styles</a:t>
            </a:r>
          </a:p>
        </p:txBody>
      </p:sp>
      <p:sp>
        <p:nvSpPr>
          <p:cNvPr id="7"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8895B-6B79-4780-A3CD-F11A5874F373}" type="datetimeFigureOut">
              <a:rPr lang="en-US" smtClean="0"/>
              <a:pPr/>
              <a:t>2/22/2019</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85580-8383-4D12-BCF8-B7C4858C1A45}" type="slidenum">
              <a:rPr lang="en-US" smtClean="0"/>
              <a:pPr/>
              <a:t>‹#›</a:t>
            </a:fld>
            <a:endParaRPr lang="en-US"/>
          </a:p>
        </p:txBody>
      </p:sp>
    </p:spTree>
    <p:extLst>
      <p:ext uri="{BB962C8B-B14F-4D97-AF65-F5344CB8AC3E}">
        <p14:creationId xmlns="" xmlns:p14="http://schemas.microsoft.com/office/powerpoint/2010/main" val="167770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172"/>
            <a:ext cx="5487258" cy="566021"/>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613190"/>
            <a:ext cx="5487258" cy="4115085"/>
          </a:xfrm>
        </p:spPr>
        <p:txBody>
          <a:bodyPr/>
          <a:lstStyle>
            <a:lvl1pPr marL="0" indent="0">
              <a:buNone/>
              <a:defRPr sz="2900"/>
            </a:lvl1pPr>
            <a:lvl2pPr marL="411754" indent="0">
              <a:buNone/>
              <a:defRPr sz="2500"/>
            </a:lvl2pPr>
            <a:lvl3pPr marL="823509" indent="0">
              <a:buNone/>
              <a:defRPr sz="2200"/>
            </a:lvl3pPr>
            <a:lvl4pPr marL="1235263" indent="0">
              <a:buNone/>
              <a:defRPr sz="1800"/>
            </a:lvl4pPr>
            <a:lvl5pPr marL="1647017" indent="0">
              <a:buNone/>
              <a:defRPr sz="1800"/>
            </a:lvl5pPr>
            <a:lvl6pPr marL="2058772" indent="0">
              <a:buNone/>
              <a:defRPr sz="1800"/>
            </a:lvl6pPr>
            <a:lvl7pPr marL="2470526" indent="0">
              <a:buNone/>
              <a:defRPr sz="1800"/>
            </a:lvl7pPr>
            <a:lvl8pPr marL="2882280" indent="0">
              <a:buNone/>
              <a:defRPr sz="1800"/>
            </a:lvl8pPr>
            <a:lvl9pPr marL="3294035"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1904" y="5367193"/>
            <a:ext cx="5487258" cy="804721"/>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en-US" smtClean="0"/>
              <a:t>Click to edit Master text styles</a:t>
            </a:r>
          </a:p>
        </p:txBody>
      </p:sp>
      <p:sp>
        <p:nvSpPr>
          <p:cNvPr id="7"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8895B-6B79-4780-A3CD-F11A5874F373}" type="datetimeFigureOut">
              <a:rPr lang="en-US" smtClean="0"/>
              <a:pPr/>
              <a:t>2/22/2019</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85580-8383-4D12-BCF8-B7C4858C1A45}" type="slidenum">
              <a:rPr lang="en-US" smtClean="0"/>
              <a:pPr/>
              <a:t>‹#›</a:t>
            </a:fld>
            <a:endParaRPr lang="en-US"/>
          </a:p>
        </p:txBody>
      </p:sp>
    </p:spTree>
    <p:extLst>
      <p:ext uri="{BB962C8B-B14F-4D97-AF65-F5344CB8AC3E}">
        <p14:creationId xmlns="" xmlns:p14="http://schemas.microsoft.com/office/powerpoint/2010/main" val="4040971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ideo" Target="../media/media1.avi"/><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media" Target="../media/media1.avi"/><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D:\nicks computer\pres pro stuff\medical animated\dna\DNA_txt.jp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28601" y="168663"/>
            <a:ext cx="8188914" cy="939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bodyPr>
          <a:lstStyle/>
          <a:p>
            <a:pPr lvl="0"/>
            <a:r>
              <a:rPr lang="en-US" smtClean="0"/>
              <a:t>Click to edit Master title style</a:t>
            </a:r>
            <a:endParaRPr lang="en-US" dirty="0" smtClean="0"/>
          </a:p>
        </p:txBody>
      </p:sp>
      <p:pic>
        <p:nvPicPr>
          <p:cNvPr id="1036" name="PPP_AMEDI_TXT_dna.avi">
            <a:hlinkClick r:id="" action="ppaction://media"/>
          </p:cNvPr>
          <p:cNvPicPr>
            <a:picLocks noChangeAspect="1" noChangeArrowheads="1"/>
          </p:cNvPicPr>
          <p:nvPr>
            <a:videoFile r:link="rId13"/>
            <p:extLst>
              <p:ext uri="{DAA4B4D4-6D71-4841-9C94-3DE7FCFB9230}">
                <p14:media xmlns="" xmlns:p14="http://schemas.microsoft.com/office/powerpoint/2010/main" r:embed="rId15"/>
              </p:ext>
            </p:extLst>
          </p:nvPr>
        </p:nvPicPr>
        <p:blipFill>
          <a:blip r:embed="rId16" cstate="print">
            <a:extLst>
              <a:ext uri="{28A0092B-C50C-407E-A947-70E740481C1C}">
                <a14:useLocalDpi xmlns="" xmlns:a14="http://schemas.microsoft.com/office/drawing/2010/main" val="0"/>
              </a:ext>
            </a:extLst>
          </a:blip>
          <a:srcRect/>
          <a:stretch>
            <a:fillRect/>
          </a:stretch>
        </p:blipFill>
        <p:spPr bwMode="auto">
          <a:xfrm>
            <a:off x="8457556" y="0"/>
            <a:ext cx="686444" cy="217546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8895B-6B79-4780-A3CD-F11A5874F373}" type="datetimeFigureOut">
              <a:rPr lang="en-US" smtClean="0"/>
              <a:pPr/>
              <a:t>2/22/2019</a:t>
            </a:fld>
            <a:endParaRPr lang="en-US"/>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85580-8383-4D12-BCF8-B7C4858C1A45}" type="slidenum">
              <a:rPr lang="en-US" smtClean="0"/>
              <a:pPr/>
              <a:t>‹#›</a:t>
            </a:fld>
            <a:endParaRPr lang="en-US"/>
          </a:p>
        </p:txBody>
      </p:sp>
      <p:sp>
        <p:nvSpPr>
          <p:cNvPr id="1027" name="Rectangle 3"/>
          <p:cNvSpPr>
            <a:spLocks noGrp="1" noChangeArrowheads="1"/>
          </p:cNvSpPr>
          <p:nvPr>
            <p:ph type="body" idx="1"/>
          </p:nvPr>
        </p:nvSpPr>
        <p:spPr bwMode="auto">
          <a:xfrm>
            <a:off x="1219200" y="1447800"/>
            <a:ext cx="7696199" cy="48940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103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36"/>
                </p:tgtEl>
              </p:cMediaNode>
            </p:video>
            <p:seq concurrent="1" nextAc="seek">
              <p:cTn id="8" restart="whenNotActive" fill="hold" evtFilter="cancelBubble" nodeType="interactiveSeq">
                <p:stCondLst>
                  <p:cond evt="onClick" delay="0">
                    <p:tgtEl>
                      <p:spTgt spid="103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36"/>
                                        </p:tgtEl>
                                      </p:cBhvr>
                                    </p:cmd>
                                  </p:childTnLst>
                                </p:cTn>
                              </p:par>
                            </p:childTnLst>
                          </p:cTn>
                        </p:par>
                      </p:childTnLst>
                    </p:cTn>
                  </p:par>
                </p:childTnLst>
              </p:cTn>
              <p:nextCondLst>
                <p:cond evt="onClick" delay="0">
                  <p:tgtEl>
                    <p:spTgt spid="1036"/>
                  </p:tgtEl>
                </p:cond>
              </p:nextCondLst>
            </p:seq>
          </p:childTnLst>
        </p:cTn>
      </p:par>
    </p:tnLst>
  </p:timing>
  <p:txStyles>
    <p:titleStyle>
      <a:lvl1pPr algn="l" defTabSz="915010" rtl="0" eaLnBrk="1" fontAlgn="base" hangingPunct="1">
        <a:spcBef>
          <a:spcPct val="0"/>
        </a:spcBef>
        <a:spcAft>
          <a:spcPct val="0"/>
        </a:spcAft>
        <a:defRPr sz="4000">
          <a:solidFill>
            <a:schemeClr val="tx1"/>
          </a:solidFill>
          <a:latin typeface="+mj-lt"/>
          <a:ea typeface="+mj-ea"/>
          <a:cs typeface="+mj-cs"/>
        </a:defRPr>
      </a:lvl1pPr>
      <a:lvl2pPr algn="l" defTabSz="915010" rtl="0" eaLnBrk="1" fontAlgn="base" hangingPunct="1">
        <a:spcBef>
          <a:spcPct val="0"/>
        </a:spcBef>
        <a:spcAft>
          <a:spcPct val="0"/>
        </a:spcAft>
        <a:defRPr sz="4000">
          <a:solidFill>
            <a:schemeClr val="tx2"/>
          </a:solidFill>
          <a:latin typeface="Arial" charset="0"/>
        </a:defRPr>
      </a:lvl2pPr>
      <a:lvl3pPr algn="l" defTabSz="915010" rtl="0" eaLnBrk="1" fontAlgn="base" hangingPunct="1">
        <a:spcBef>
          <a:spcPct val="0"/>
        </a:spcBef>
        <a:spcAft>
          <a:spcPct val="0"/>
        </a:spcAft>
        <a:defRPr sz="4000">
          <a:solidFill>
            <a:schemeClr val="tx2"/>
          </a:solidFill>
          <a:latin typeface="Arial" charset="0"/>
        </a:defRPr>
      </a:lvl3pPr>
      <a:lvl4pPr algn="l" defTabSz="915010" rtl="0" eaLnBrk="1" fontAlgn="base" hangingPunct="1">
        <a:spcBef>
          <a:spcPct val="0"/>
        </a:spcBef>
        <a:spcAft>
          <a:spcPct val="0"/>
        </a:spcAft>
        <a:defRPr sz="4000">
          <a:solidFill>
            <a:schemeClr val="tx2"/>
          </a:solidFill>
          <a:latin typeface="Arial" charset="0"/>
        </a:defRPr>
      </a:lvl4pPr>
      <a:lvl5pPr algn="l" defTabSz="915010" rtl="0" eaLnBrk="1" fontAlgn="base" hangingPunct="1">
        <a:spcBef>
          <a:spcPct val="0"/>
        </a:spcBef>
        <a:spcAft>
          <a:spcPct val="0"/>
        </a:spcAft>
        <a:defRPr sz="4000">
          <a:solidFill>
            <a:schemeClr val="tx2"/>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p:titleStyle>
    <p:bodyStyle>
      <a:lvl1pPr marL="343129" indent="-343129" algn="l" defTabSz="915010" rtl="0" eaLnBrk="1" fontAlgn="base" hangingPunct="1">
        <a:spcBef>
          <a:spcPct val="20000"/>
        </a:spcBef>
        <a:spcAft>
          <a:spcPct val="0"/>
        </a:spcAft>
        <a:buChar char="•"/>
        <a:defRPr sz="2800">
          <a:solidFill>
            <a:schemeClr val="tx1"/>
          </a:solidFill>
          <a:latin typeface="+mn-lt"/>
          <a:ea typeface="+mn-ea"/>
          <a:cs typeface="+mn-cs"/>
        </a:defRPr>
      </a:lvl1pPr>
      <a:lvl2pPr marL="743445" indent="-285941" algn="l" defTabSz="915010" rtl="0" eaLnBrk="1" fontAlgn="base" hangingPunct="1">
        <a:spcBef>
          <a:spcPct val="20000"/>
        </a:spcBef>
        <a:spcAft>
          <a:spcPct val="0"/>
        </a:spcAft>
        <a:buChar char="–"/>
        <a:defRPr sz="2400">
          <a:solidFill>
            <a:schemeClr val="tx1"/>
          </a:solidFill>
          <a:latin typeface="+mn-lt"/>
        </a:defRPr>
      </a:lvl2pPr>
      <a:lvl3pPr marL="1142333" indent="-227323" algn="l" defTabSz="915010" rtl="0" eaLnBrk="1" fontAlgn="base" hangingPunct="1">
        <a:spcBef>
          <a:spcPct val="20000"/>
        </a:spcBef>
        <a:spcAft>
          <a:spcPct val="0"/>
        </a:spcAft>
        <a:buChar char="•"/>
        <a:defRPr sz="2000">
          <a:solidFill>
            <a:schemeClr val="tx1"/>
          </a:solidFill>
          <a:latin typeface="+mn-lt"/>
        </a:defRPr>
      </a:lvl3pPr>
      <a:lvl4pPr marL="1599838" indent="-228752" algn="l" defTabSz="915010" rtl="0" eaLnBrk="1" fontAlgn="base" hangingPunct="1">
        <a:spcBef>
          <a:spcPct val="20000"/>
        </a:spcBef>
        <a:spcAft>
          <a:spcPct val="0"/>
        </a:spcAft>
        <a:buChar char="–"/>
        <a:defRPr sz="1800">
          <a:solidFill>
            <a:schemeClr val="tx1"/>
          </a:solidFill>
          <a:latin typeface="+mn-lt"/>
        </a:defRPr>
      </a:lvl4pPr>
      <a:lvl5pPr marL="2057342" indent="-228752" algn="l" defTabSz="915010" rtl="0" eaLnBrk="1" fontAlgn="base" hangingPunct="1">
        <a:spcBef>
          <a:spcPct val="20000"/>
        </a:spcBef>
        <a:spcAft>
          <a:spcPct val="0"/>
        </a:spcAft>
        <a:buChar char="»"/>
        <a:defRPr sz="1800">
          <a:solidFill>
            <a:schemeClr val="tx1"/>
          </a:solidFill>
          <a:latin typeface="+mn-lt"/>
        </a:defRPr>
      </a:lvl5pPr>
      <a:lvl6pPr marL="2469097" indent="-228752" algn="l" defTabSz="915010" rtl="0" eaLnBrk="1" fontAlgn="base" hangingPunct="1">
        <a:spcBef>
          <a:spcPct val="20000"/>
        </a:spcBef>
        <a:spcAft>
          <a:spcPct val="0"/>
        </a:spcAft>
        <a:buChar char="»"/>
        <a:defRPr sz="1800">
          <a:solidFill>
            <a:schemeClr val="tx1"/>
          </a:solidFill>
          <a:latin typeface="+mn-lt"/>
        </a:defRPr>
      </a:lvl6pPr>
      <a:lvl7pPr marL="2880851" indent="-228752" algn="l" defTabSz="915010" rtl="0" eaLnBrk="1" fontAlgn="base" hangingPunct="1">
        <a:spcBef>
          <a:spcPct val="20000"/>
        </a:spcBef>
        <a:spcAft>
          <a:spcPct val="0"/>
        </a:spcAft>
        <a:buChar char="»"/>
        <a:defRPr sz="1800">
          <a:solidFill>
            <a:schemeClr val="tx1"/>
          </a:solidFill>
          <a:latin typeface="+mn-lt"/>
        </a:defRPr>
      </a:lvl7pPr>
      <a:lvl8pPr marL="3292605" indent="-228752" algn="l" defTabSz="915010" rtl="0" eaLnBrk="1" fontAlgn="base" hangingPunct="1">
        <a:spcBef>
          <a:spcPct val="20000"/>
        </a:spcBef>
        <a:spcAft>
          <a:spcPct val="0"/>
        </a:spcAft>
        <a:buChar char="»"/>
        <a:defRPr sz="1800">
          <a:solidFill>
            <a:schemeClr val="tx1"/>
          </a:solidFill>
          <a:latin typeface="+mn-lt"/>
        </a:defRPr>
      </a:lvl8pPr>
      <a:lvl9pPr marL="3704360" indent="-228752" algn="l" defTabSz="915010"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23509" rtl="0" eaLnBrk="1" latinLnBrk="0" hangingPunct="1">
        <a:defRPr sz="1600" kern="1200">
          <a:solidFill>
            <a:schemeClr val="tx1"/>
          </a:solidFill>
          <a:latin typeface="+mn-lt"/>
          <a:ea typeface="+mn-ea"/>
          <a:cs typeface="+mn-cs"/>
        </a:defRPr>
      </a:lvl1pPr>
      <a:lvl2pPr marL="411754" algn="l" defTabSz="823509" rtl="0" eaLnBrk="1" latinLnBrk="0" hangingPunct="1">
        <a:defRPr sz="1600" kern="1200">
          <a:solidFill>
            <a:schemeClr val="tx1"/>
          </a:solidFill>
          <a:latin typeface="+mn-lt"/>
          <a:ea typeface="+mn-ea"/>
          <a:cs typeface="+mn-cs"/>
        </a:defRPr>
      </a:lvl2pPr>
      <a:lvl3pPr marL="823509" algn="l" defTabSz="823509" rtl="0" eaLnBrk="1" latinLnBrk="0" hangingPunct="1">
        <a:defRPr sz="1600" kern="1200">
          <a:solidFill>
            <a:schemeClr val="tx1"/>
          </a:solidFill>
          <a:latin typeface="+mn-lt"/>
          <a:ea typeface="+mn-ea"/>
          <a:cs typeface="+mn-cs"/>
        </a:defRPr>
      </a:lvl3pPr>
      <a:lvl4pPr marL="1235263" algn="l" defTabSz="823509" rtl="0" eaLnBrk="1" latinLnBrk="0" hangingPunct="1">
        <a:defRPr sz="1600" kern="1200">
          <a:solidFill>
            <a:schemeClr val="tx1"/>
          </a:solidFill>
          <a:latin typeface="+mn-lt"/>
          <a:ea typeface="+mn-ea"/>
          <a:cs typeface="+mn-cs"/>
        </a:defRPr>
      </a:lvl4pPr>
      <a:lvl5pPr marL="1647017" algn="l" defTabSz="823509" rtl="0" eaLnBrk="1" latinLnBrk="0" hangingPunct="1">
        <a:defRPr sz="1600" kern="1200">
          <a:solidFill>
            <a:schemeClr val="tx1"/>
          </a:solidFill>
          <a:latin typeface="+mn-lt"/>
          <a:ea typeface="+mn-ea"/>
          <a:cs typeface="+mn-cs"/>
        </a:defRPr>
      </a:lvl5pPr>
      <a:lvl6pPr marL="2058772" algn="l" defTabSz="823509" rtl="0" eaLnBrk="1" latinLnBrk="0" hangingPunct="1">
        <a:defRPr sz="1600" kern="1200">
          <a:solidFill>
            <a:schemeClr val="tx1"/>
          </a:solidFill>
          <a:latin typeface="+mn-lt"/>
          <a:ea typeface="+mn-ea"/>
          <a:cs typeface="+mn-cs"/>
        </a:defRPr>
      </a:lvl6pPr>
      <a:lvl7pPr marL="2470526" algn="l" defTabSz="823509" rtl="0" eaLnBrk="1" latinLnBrk="0" hangingPunct="1">
        <a:defRPr sz="1600" kern="1200">
          <a:solidFill>
            <a:schemeClr val="tx1"/>
          </a:solidFill>
          <a:latin typeface="+mn-lt"/>
          <a:ea typeface="+mn-ea"/>
          <a:cs typeface="+mn-cs"/>
        </a:defRPr>
      </a:lvl7pPr>
      <a:lvl8pPr marL="2882280" algn="l" defTabSz="823509" rtl="0" eaLnBrk="1" latinLnBrk="0" hangingPunct="1">
        <a:defRPr sz="1600" kern="1200">
          <a:solidFill>
            <a:schemeClr val="tx1"/>
          </a:solidFill>
          <a:latin typeface="+mn-lt"/>
          <a:ea typeface="+mn-ea"/>
          <a:cs typeface="+mn-cs"/>
        </a:defRPr>
      </a:lvl8pPr>
      <a:lvl9pPr marL="3294035" algn="l" defTabSz="82350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390474" cy="1524000"/>
          </a:xfrm>
          <a:scene3d>
            <a:camera prst="orthographicFront"/>
            <a:lightRig rig="threePt" dir="t"/>
          </a:scene3d>
          <a:sp3d>
            <a:bevelT prst="convex"/>
          </a:sp3d>
        </p:spPr>
        <p:txBody>
          <a:bodyPr/>
          <a:lstStyle/>
          <a:p>
            <a:pPr algn="ctr"/>
            <a:r>
              <a:rPr lang="en-US" sz="5400" b="1" i="1" dirty="0" smtClean="0">
                <a:solidFill>
                  <a:srgbClr val="002060"/>
                </a:solidFill>
                <a:latin typeface="Andalus" pitchFamily="18" charset="-78"/>
                <a:cs typeface="Andalus" pitchFamily="18" charset="-78"/>
              </a:rPr>
              <a:t>Protein synthesis</a:t>
            </a:r>
            <a:endParaRPr lang="en-US" sz="5400" b="1" i="1" dirty="0">
              <a:solidFill>
                <a:srgbClr val="002060"/>
              </a:solidFill>
              <a:latin typeface="Andalus" pitchFamily="18" charset="-78"/>
              <a:cs typeface="Andalus" pitchFamily="18" charset="-78"/>
            </a:endParaRPr>
          </a:p>
        </p:txBody>
      </p:sp>
      <p:sp>
        <p:nvSpPr>
          <p:cNvPr id="3" name="Subtitle 2"/>
          <p:cNvSpPr>
            <a:spLocks noGrp="1"/>
          </p:cNvSpPr>
          <p:nvPr>
            <p:ph type="subTitle" idx="1"/>
          </p:nvPr>
        </p:nvSpPr>
        <p:spPr>
          <a:xfrm>
            <a:off x="559654" y="2057400"/>
            <a:ext cx="7386632" cy="2514601"/>
          </a:xfrm>
          <a:effectLst>
            <a:outerShdw blurRad="50800" dist="38100" dir="18900000" algn="bl" rotWithShape="0">
              <a:prstClr val="black">
                <a:alpha val="40000"/>
              </a:prstClr>
            </a:outerShdw>
          </a:effectLst>
          <a:scene3d>
            <a:camera prst="orthographicFront"/>
            <a:lightRig rig="threePt" dir="t"/>
          </a:scene3d>
          <a:sp3d>
            <a:bevelT prst="slope"/>
          </a:sp3d>
        </p:spPr>
        <p:txBody>
          <a:bodyPr>
            <a:normAutofit/>
          </a:bodyPr>
          <a:lstStyle/>
          <a:p>
            <a:pPr algn="ctr"/>
            <a:r>
              <a:rPr lang="ar-SA" sz="6000" b="1" i="1" dirty="0" smtClean="0">
                <a:solidFill>
                  <a:srgbClr val="002060"/>
                </a:solidFill>
                <a:latin typeface="AngsanaUPC" pitchFamily="18" charset="-34"/>
                <a:cs typeface="Arabic Typesetting" pitchFamily="66" charset="-78"/>
              </a:rPr>
              <a:t>استاذ الكيمياء الحياتيه السريريه</a:t>
            </a:r>
          </a:p>
          <a:p>
            <a:pPr algn="ctr"/>
            <a:r>
              <a:rPr lang="ar-SA" sz="6000" b="1" i="1" dirty="0" smtClean="0">
                <a:solidFill>
                  <a:srgbClr val="002060"/>
                </a:solidFill>
                <a:latin typeface="AngsanaUPC" pitchFamily="18" charset="-34"/>
                <a:cs typeface="Arabic Typesetting" pitchFamily="66" charset="-78"/>
              </a:rPr>
              <a:t> </a:t>
            </a:r>
            <a:r>
              <a:rPr lang="ar-IQ" sz="6000" b="1" i="1" dirty="0" err="1" smtClean="0">
                <a:solidFill>
                  <a:srgbClr val="002060"/>
                </a:solidFill>
                <a:latin typeface="AngsanaUPC" pitchFamily="18" charset="-34"/>
                <a:cs typeface="Arabic Typesetting" pitchFamily="66" charset="-78"/>
              </a:rPr>
              <a:t>أ.د</a:t>
            </a:r>
            <a:r>
              <a:rPr lang="ar-IQ" sz="6000" b="1" i="1" dirty="0" err="1" smtClean="0">
                <a:solidFill>
                  <a:srgbClr val="002060"/>
                </a:solidFill>
                <a:latin typeface="AngsanaUPC" pitchFamily="18" charset="-34"/>
                <a:cs typeface="Arabic Typesetting" pitchFamily="66" charset="-78"/>
              </a:rPr>
              <a:t>.</a:t>
            </a:r>
            <a:r>
              <a:rPr lang="ar-IQ" sz="6000" b="1" i="1" dirty="0" smtClean="0">
                <a:solidFill>
                  <a:srgbClr val="002060"/>
                </a:solidFill>
                <a:latin typeface="AngsanaUPC" pitchFamily="18" charset="-34"/>
                <a:cs typeface="Arabic Typesetting" pitchFamily="66" charset="-78"/>
              </a:rPr>
              <a:t> جمال احمد عبد الباري</a:t>
            </a:r>
            <a:endParaRPr lang="en-US" sz="6000" b="1" i="1" dirty="0">
              <a:solidFill>
                <a:srgbClr val="002060"/>
              </a:solidFill>
              <a:latin typeface="AngsanaUPC" pitchFamily="18" charset="-34"/>
              <a:cs typeface="AngsanaUPC" pitchFamily="18" charset="-34"/>
            </a:endParaRPr>
          </a:p>
        </p:txBody>
      </p:sp>
    </p:spTree>
  </p:cSld>
  <p:clrMapOvr>
    <a:masterClrMapping/>
  </p:clrMapOvr>
  <p:transition>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463" y="457200"/>
            <a:ext cx="7390474" cy="45719"/>
          </a:xfrm>
        </p:spPr>
        <p:txBody>
          <a:bodyPr/>
          <a:lstStyle/>
          <a:p>
            <a:pPr algn="l"/>
            <a:r>
              <a:rPr lang="en-US" b="1" i="1" u="sng" dirty="0" smtClean="0">
                <a:solidFill>
                  <a:srgbClr val="002060"/>
                </a:solidFill>
                <a:latin typeface="Andalus" pitchFamily="18" charset="-78"/>
                <a:cs typeface="Andalus" pitchFamily="18" charset="-78"/>
              </a:rPr>
              <a:t>4. Termination</a:t>
            </a:r>
            <a:endParaRPr lang="en-US" i="1" dirty="0"/>
          </a:p>
        </p:txBody>
      </p:sp>
      <p:sp>
        <p:nvSpPr>
          <p:cNvPr id="3" name="Subtitle 2"/>
          <p:cNvSpPr>
            <a:spLocks noGrp="1"/>
          </p:cNvSpPr>
          <p:nvPr>
            <p:ph type="subTitle" idx="1"/>
          </p:nvPr>
        </p:nvSpPr>
        <p:spPr>
          <a:xfrm>
            <a:off x="685800" y="762000"/>
            <a:ext cx="8229600" cy="5334000"/>
          </a:xfrm>
        </p:spPr>
        <p:txBody>
          <a:bodyPr/>
          <a:lstStyle/>
          <a:p>
            <a:pPr algn="l"/>
            <a:r>
              <a:rPr lang="en-US" sz="2400" dirty="0" smtClean="0">
                <a:solidFill>
                  <a:srgbClr val="002060"/>
                </a:solidFill>
              </a:rPr>
              <a:t>  </a:t>
            </a:r>
            <a:r>
              <a:rPr lang="en-US" sz="2400" i="1" dirty="0" smtClean="0">
                <a:solidFill>
                  <a:srgbClr val="002060"/>
                </a:solidFill>
              </a:rPr>
              <a:t>Elongation process is continuous until codon UAA, UAG, or UGA is appearing. </a:t>
            </a:r>
          </a:p>
          <a:p>
            <a:pPr algn="l"/>
            <a:endParaRPr lang="en-US" sz="2400" i="1" dirty="0" smtClean="0">
              <a:solidFill>
                <a:srgbClr val="002060"/>
              </a:solidFill>
            </a:endParaRPr>
          </a:p>
          <a:p>
            <a:pPr algn="l"/>
            <a:r>
              <a:rPr lang="en-US" sz="2400" i="1" dirty="0" smtClean="0">
                <a:solidFill>
                  <a:srgbClr val="002060"/>
                </a:solidFill>
              </a:rPr>
              <a:t>When one of these sequence in m-RNA appears in the A site of ribosome, additional amino acyl t-RNA cannot be incorporated. </a:t>
            </a:r>
          </a:p>
          <a:p>
            <a:pPr algn="l"/>
            <a:r>
              <a:rPr lang="en-US" sz="2400" i="1" dirty="0" smtClean="0">
                <a:solidFill>
                  <a:srgbClr val="002060"/>
                </a:solidFill>
              </a:rPr>
              <a:t>A protein called releasing factor </a:t>
            </a:r>
            <a:r>
              <a:rPr lang="en-US" sz="2400" i="1" dirty="0" smtClean="0">
                <a:solidFill>
                  <a:srgbClr val="FF0000"/>
                </a:solidFill>
              </a:rPr>
              <a:t>(RF) </a:t>
            </a:r>
            <a:r>
              <a:rPr lang="en-US" sz="2400" i="1" dirty="0" smtClean="0">
                <a:solidFill>
                  <a:srgbClr val="002060"/>
                </a:solidFill>
              </a:rPr>
              <a:t>binds to the A site together with GTP. </a:t>
            </a:r>
          </a:p>
          <a:p>
            <a:pPr algn="l"/>
            <a:r>
              <a:rPr lang="en-US" sz="2400" i="1" dirty="0" smtClean="0">
                <a:solidFill>
                  <a:srgbClr val="002060"/>
                </a:solidFill>
              </a:rPr>
              <a:t>This factor causes the removal of the polypeptide from the P site of the ribosome.</a:t>
            </a:r>
          </a:p>
          <a:p>
            <a:pPr algn="l"/>
            <a:r>
              <a:rPr lang="en-US" sz="2400" i="1" dirty="0" smtClean="0">
                <a:solidFill>
                  <a:srgbClr val="002060"/>
                </a:solidFill>
              </a:rPr>
              <a:t> </a:t>
            </a:r>
            <a:endParaRPr lang="en-US" sz="2400" i="1" dirty="0" smtClean="0">
              <a:solidFill>
                <a:srgbClr val="002060"/>
              </a:solidFill>
            </a:endParaRPr>
          </a:p>
          <a:p>
            <a:pPr algn="l"/>
            <a:r>
              <a:rPr lang="en-US" sz="2400" i="1" dirty="0" smtClean="0">
                <a:solidFill>
                  <a:srgbClr val="002060"/>
                </a:solidFill>
              </a:rPr>
              <a:t> </a:t>
            </a:r>
            <a:r>
              <a:rPr lang="en-US" sz="2400" i="1" dirty="0" smtClean="0">
                <a:solidFill>
                  <a:srgbClr val="002060"/>
                </a:solidFill>
              </a:rPr>
              <a:t>Termination in prokaryotes involves at least two releasing factors RF1 and RF2 and RF3 also appear to promote the release reaction.</a:t>
            </a:r>
          </a:p>
          <a:p>
            <a:pPr algn="l"/>
            <a:endParaRPr lang="en-US" sz="24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894"/>
            <a:ext cx="7390474" cy="914400"/>
          </a:xfrm>
        </p:spPr>
        <p:txBody>
          <a:bodyPr/>
          <a:lstStyle/>
          <a:p>
            <a:pPr algn="l"/>
            <a:r>
              <a:rPr lang="en-US" b="1" i="1" u="sng" dirty="0" smtClean="0">
                <a:solidFill>
                  <a:srgbClr val="002060"/>
                </a:solidFill>
                <a:latin typeface="Andalus" pitchFamily="18" charset="-78"/>
                <a:cs typeface="Andalus" pitchFamily="18" charset="-78"/>
              </a:rPr>
              <a:t>5. Post transitional modification</a:t>
            </a:r>
            <a:endParaRPr lang="en-US" i="1" dirty="0"/>
          </a:p>
        </p:txBody>
      </p:sp>
      <p:sp>
        <p:nvSpPr>
          <p:cNvPr id="3" name="Subtitle 2"/>
          <p:cNvSpPr>
            <a:spLocks noGrp="1"/>
          </p:cNvSpPr>
          <p:nvPr>
            <p:ph type="subTitle" idx="1"/>
          </p:nvPr>
        </p:nvSpPr>
        <p:spPr>
          <a:xfrm>
            <a:off x="1295400" y="941294"/>
            <a:ext cx="7741024" cy="4480967"/>
          </a:xfrm>
        </p:spPr>
        <p:txBody>
          <a:bodyPr/>
          <a:lstStyle/>
          <a:p>
            <a:pPr marL="60325" indent="-60325" algn="l"/>
            <a:r>
              <a:rPr lang="en-US" sz="2400" dirty="0" smtClean="0">
                <a:solidFill>
                  <a:srgbClr val="002060"/>
                </a:solidFill>
                <a:latin typeface="Andalus" pitchFamily="18" charset="-78"/>
                <a:cs typeface="Andalus" pitchFamily="18" charset="-78"/>
              </a:rPr>
              <a:t>  </a:t>
            </a:r>
            <a:r>
              <a:rPr lang="en-US" sz="2400" i="1" dirty="0" smtClean="0">
                <a:solidFill>
                  <a:srgbClr val="002060"/>
                </a:solidFill>
                <a:latin typeface="Andalus" pitchFamily="18" charset="-78"/>
                <a:cs typeface="Andalus" pitchFamily="18" charset="-78"/>
              </a:rPr>
              <a:t>The structure of many proteins is modified after they release from the ribosome.</a:t>
            </a:r>
          </a:p>
          <a:p>
            <a:pPr marL="60325" indent="-60325" algn="l"/>
            <a:r>
              <a:rPr lang="en-US" sz="2400" i="1" dirty="0">
                <a:solidFill>
                  <a:srgbClr val="002060"/>
                </a:solidFill>
                <a:latin typeface="Andalus" pitchFamily="18" charset="-78"/>
                <a:cs typeface="Andalus" pitchFamily="18" charset="-78"/>
              </a:rPr>
              <a:t> </a:t>
            </a:r>
            <a:r>
              <a:rPr lang="en-US" sz="2400" i="1" dirty="0" smtClean="0">
                <a:solidFill>
                  <a:srgbClr val="002060"/>
                </a:solidFill>
                <a:latin typeface="Andalus" pitchFamily="18" charset="-78"/>
                <a:cs typeface="Andalus" pitchFamily="18" charset="-78"/>
              </a:rPr>
              <a:t>            </a:t>
            </a:r>
            <a:r>
              <a:rPr lang="en-US" sz="2400" b="1" i="1" dirty="0" smtClean="0">
                <a:solidFill>
                  <a:srgbClr val="002060"/>
                </a:solidFill>
                <a:latin typeface="Andalus" pitchFamily="18" charset="-78"/>
                <a:cs typeface="Andalus" pitchFamily="18" charset="-78"/>
              </a:rPr>
              <a:t>Includes</a:t>
            </a:r>
          </a:p>
          <a:p>
            <a:pPr algn="l"/>
            <a:r>
              <a:rPr lang="en-US" sz="2400" i="1" dirty="0" smtClean="0">
                <a:solidFill>
                  <a:srgbClr val="002060"/>
                </a:solidFill>
                <a:latin typeface="Andalus" pitchFamily="18" charset="-78"/>
                <a:cs typeface="Andalus" pitchFamily="18" charset="-78"/>
              </a:rPr>
              <a:t>1. Addition of various non-peptide components.</a:t>
            </a:r>
          </a:p>
          <a:p>
            <a:pPr algn="l"/>
            <a:r>
              <a:rPr lang="en-US" sz="2400" i="1" dirty="0" smtClean="0">
                <a:solidFill>
                  <a:srgbClr val="002060"/>
                </a:solidFill>
                <a:latin typeface="Andalus" pitchFamily="18" charset="-78"/>
                <a:cs typeface="Andalus" pitchFamily="18" charset="-78"/>
              </a:rPr>
              <a:t>2. Alteration of certain amino acid resides.</a:t>
            </a:r>
          </a:p>
          <a:p>
            <a:pPr algn="l"/>
            <a:r>
              <a:rPr lang="en-US" sz="2400" i="1" dirty="0" smtClean="0">
                <a:solidFill>
                  <a:srgbClr val="002060"/>
                </a:solidFill>
                <a:latin typeface="Andalus" pitchFamily="18" charset="-78"/>
                <a:cs typeface="Andalus" pitchFamily="18" charset="-78"/>
              </a:rPr>
              <a:t>3. Scission of specific bonds.</a:t>
            </a:r>
          </a:p>
          <a:p>
            <a:pPr algn="l"/>
            <a:r>
              <a:rPr lang="en-US" sz="2400" i="1" dirty="0" smtClean="0">
                <a:solidFill>
                  <a:srgbClr val="002060"/>
                </a:solidFill>
                <a:latin typeface="Andalus" pitchFamily="18" charset="-78"/>
                <a:cs typeface="Andalus" pitchFamily="18" charset="-78"/>
              </a:rPr>
              <a:t>4. Formation of glycoproteins and carboxylation of specific glutamic acid in certain precursor yield several of blood coagulation. The hydroxyl proline residue in collagen.</a:t>
            </a:r>
          </a:p>
          <a:p>
            <a:pPr algn="l"/>
            <a:r>
              <a:rPr lang="en-US" sz="2400" i="1" dirty="0" smtClean="0">
                <a:solidFill>
                  <a:srgbClr val="002060"/>
                </a:solidFill>
                <a:latin typeface="Andalus" pitchFamily="18" charset="-78"/>
                <a:cs typeface="Andalus" pitchFamily="18" charset="-78"/>
              </a:rPr>
              <a:t>For hydrolysis of specific bonds in active precursor. An example of this conversion of pro insulin to insulin. The disulfide bonds between cysteine residues are formed.</a:t>
            </a:r>
          </a:p>
          <a:p>
            <a:pPr algn="l"/>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68663"/>
            <a:ext cx="5181599" cy="939080"/>
          </a:xfrm>
        </p:spPr>
        <p:txBody>
          <a:bodyPr>
            <a:normAutofit/>
          </a:bodyPr>
          <a:lstStyle/>
          <a:p>
            <a:r>
              <a:rPr lang="en-US" sz="4000" b="1" i="1" u="sng" dirty="0">
                <a:solidFill>
                  <a:srgbClr val="002060"/>
                </a:solidFill>
                <a:latin typeface="Andalus" pitchFamily="18" charset="-78"/>
                <a:cs typeface="Andalus" pitchFamily="18" charset="-78"/>
              </a:rPr>
              <a:t>Poly ribosome</a:t>
            </a:r>
            <a:endParaRPr lang="en-US" sz="4000" i="1" u="sng" dirty="0">
              <a:solidFill>
                <a:srgbClr val="002060"/>
              </a:solidFill>
              <a:latin typeface="Andalus" pitchFamily="18" charset="-78"/>
              <a:cs typeface="Andalus" pitchFamily="18" charset="-78"/>
            </a:endParaRPr>
          </a:p>
        </p:txBody>
      </p:sp>
      <p:sp>
        <p:nvSpPr>
          <p:cNvPr id="3" name="Content Placeholder 2"/>
          <p:cNvSpPr>
            <a:spLocks noGrp="1"/>
          </p:cNvSpPr>
          <p:nvPr>
            <p:ph idx="1"/>
          </p:nvPr>
        </p:nvSpPr>
        <p:spPr>
          <a:xfrm>
            <a:off x="228601" y="1143000"/>
            <a:ext cx="8458200" cy="4114800"/>
          </a:xfrm>
        </p:spPr>
        <p:txBody>
          <a:bodyPr>
            <a:normAutofit/>
          </a:bodyPr>
          <a:lstStyle/>
          <a:p>
            <a:pPr>
              <a:buNone/>
            </a:pPr>
            <a:r>
              <a:rPr lang="en-US" sz="2400" i="1" dirty="0" smtClean="0">
                <a:solidFill>
                  <a:srgbClr val="002060"/>
                </a:solidFill>
                <a:latin typeface="Andalus" pitchFamily="18" charset="-78"/>
                <a:cs typeface="Andalus" pitchFamily="18" charset="-78"/>
              </a:rPr>
              <a:t>   In </a:t>
            </a:r>
            <a:r>
              <a:rPr lang="en-US" sz="2400" i="1" dirty="0">
                <a:solidFill>
                  <a:srgbClr val="002060"/>
                </a:solidFill>
                <a:latin typeface="Andalus" pitchFamily="18" charset="-78"/>
                <a:cs typeface="Andalus" pitchFamily="18" charset="-78"/>
              </a:rPr>
              <a:t>the protein synthesis, the total synthesis of a particular </a:t>
            </a:r>
            <a:r>
              <a:rPr lang="en-US" sz="2400" i="1" dirty="0" smtClean="0">
                <a:solidFill>
                  <a:srgbClr val="002060"/>
                </a:solidFill>
                <a:latin typeface="Andalus" pitchFamily="18" charset="-78"/>
                <a:cs typeface="Andalus" pitchFamily="18" charset="-78"/>
              </a:rPr>
              <a:t>protein need </a:t>
            </a:r>
            <a:r>
              <a:rPr lang="en-US" sz="2400" i="1" dirty="0">
                <a:solidFill>
                  <a:srgbClr val="002060"/>
                </a:solidFill>
                <a:latin typeface="Andalus" pitchFamily="18" charset="-78"/>
                <a:cs typeface="Andalus" pitchFamily="18" charset="-78"/>
              </a:rPr>
              <a:t>not to be completed before the production of another protein can be initiated on the same m-RNA after the ribosome move a certain distance from initiation site, other ribosomes can be bound and the synthesis of additional polypeptides can be initiated. </a:t>
            </a:r>
            <a:endParaRPr lang="en-US" sz="2400" i="1" dirty="0" smtClean="0">
              <a:solidFill>
                <a:srgbClr val="002060"/>
              </a:solidFill>
              <a:latin typeface="Andalus" pitchFamily="18" charset="-78"/>
              <a:cs typeface="Andalus" pitchFamily="18" charset="-78"/>
            </a:endParaRPr>
          </a:p>
          <a:p>
            <a:pPr>
              <a:buNone/>
            </a:pPr>
            <a:endParaRPr lang="en-US" sz="2400" i="1" dirty="0">
              <a:solidFill>
                <a:srgbClr val="002060"/>
              </a:solidFill>
              <a:latin typeface="Andalus" pitchFamily="18" charset="-78"/>
              <a:cs typeface="Andalus" pitchFamily="18" charset="-78"/>
            </a:endParaRPr>
          </a:p>
          <a:p>
            <a:pPr>
              <a:buNone/>
            </a:pPr>
            <a:r>
              <a:rPr lang="en-US" sz="2400" i="1" dirty="0" smtClean="0">
                <a:solidFill>
                  <a:srgbClr val="002060"/>
                </a:solidFill>
                <a:latin typeface="Andalus" pitchFamily="18" charset="-78"/>
                <a:cs typeface="Andalus" pitchFamily="18" charset="-78"/>
              </a:rPr>
              <a:t>Thus number </a:t>
            </a:r>
            <a:r>
              <a:rPr lang="en-US" sz="2400" i="1" dirty="0">
                <a:solidFill>
                  <a:srgbClr val="002060"/>
                </a:solidFill>
                <a:latin typeface="Andalus" pitchFamily="18" charset="-78"/>
                <a:cs typeface="Andalus" pitchFamily="18" charset="-78"/>
              </a:rPr>
              <a:t>of ribosomes can be move a long single m-RNA and each poly peptide contained in different ribosome on the m-RNA has a different chain length</a:t>
            </a:r>
            <a:r>
              <a:rPr lang="en-US" sz="2400" dirty="0">
                <a:solidFill>
                  <a:srgbClr val="002060"/>
                </a:solidFill>
                <a:latin typeface="Andalus" pitchFamily="18" charset="-78"/>
                <a:cs typeface="Andalus" pitchFamily="18" charset="-78"/>
              </a:rPr>
              <a: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ture.PNG"/>
          <p:cNvPicPr>
            <a:picLocks noGrp="1" noChangeAspect="1"/>
          </p:cNvPicPr>
          <p:nvPr>
            <p:ph idx="1"/>
          </p:nvPr>
        </p:nvPicPr>
        <p:blipFill>
          <a:blip r:embed="rId2" cstate="print"/>
          <a:stretch>
            <a:fillRect/>
          </a:stretch>
        </p:blipFill>
        <p:spPr>
          <a:xfrm>
            <a:off x="234142" y="914400"/>
            <a:ext cx="8528858" cy="5181600"/>
          </a:xfr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65" y="-76200"/>
            <a:ext cx="8382000" cy="1447800"/>
          </a:xfrm>
        </p:spPr>
        <p:txBody>
          <a:bodyPr>
            <a:noAutofit/>
          </a:bodyPr>
          <a:lstStyle/>
          <a:p>
            <a:r>
              <a:rPr lang="en-US" sz="2400" b="1" i="1" u="sng" dirty="0">
                <a:solidFill>
                  <a:srgbClr val="002060"/>
                </a:solidFill>
                <a:latin typeface="Andalus" pitchFamily="18" charset="-78"/>
                <a:cs typeface="Andalus" pitchFamily="18" charset="-78"/>
              </a:rPr>
              <a:t>Antibiotics and inhibition of transcription and translation</a:t>
            </a:r>
            <a:endParaRPr lang="en-US" sz="2400" i="1" u="sng" dirty="0">
              <a:solidFill>
                <a:srgbClr val="002060"/>
              </a:solidFill>
              <a:latin typeface="Andalus" pitchFamily="18" charset="-78"/>
              <a:cs typeface="Andalus" pitchFamily="18" charset="-78"/>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785536133"/>
              </p:ext>
            </p:extLst>
          </p:nvPr>
        </p:nvGraphicFramePr>
        <p:xfrm>
          <a:off x="533400" y="1676397"/>
          <a:ext cx="8001000" cy="5059682"/>
        </p:xfrm>
        <a:graphic>
          <a:graphicData uri="http://schemas.openxmlformats.org/drawingml/2006/table">
            <a:tbl>
              <a:tblPr firstRow="1" bandRow="1">
                <a:tableStyleId>{5940675A-B579-460E-94D1-54222C63F5DA}</a:tableStyleId>
              </a:tblPr>
              <a:tblGrid>
                <a:gridCol w="2148417">
                  <a:extLst>
                    <a:ext uri="{9D8B030D-6E8A-4147-A177-3AD203B41FA5}">
                      <a16:colId xmlns="" xmlns:a16="http://schemas.microsoft.com/office/drawing/2014/main" val="20000"/>
                    </a:ext>
                  </a:extLst>
                </a:gridCol>
                <a:gridCol w="5852583">
                  <a:extLst>
                    <a:ext uri="{9D8B030D-6E8A-4147-A177-3AD203B41FA5}">
                      <a16:colId xmlns="" xmlns:a16="http://schemas.microsoft.com/office/drawing/2014/main" val="20001"/>
                    </a:ext>
                  </a:extLst>
                </a:gridCol>
              </a:tblGrid>
              <a:tr h="435602">
                <a:tc>
                  <a:txBody>
                    <a:bodyPr/>
                    <a:lstStyle/>
                    <a:p>
                      <a:pPr algn="l"/>
                      <a:r>
                        <a:rPr kumimoji="0" lang="en-US" sz="2000" b="1" i="1" kern="1200" baseline="0" dirty="0" smtClean="0">
                          <a:solidFill>
                            <a:srgbClr val="002060"/>
                          </a:solidFill>
                          <a:latin typeface="Andalus" pitchFamily="18" charset="-78"/>
                          <a:cs typeface="Andalus" pitchFamily="18" charset="-78"/>
                        </a:rPr>
                        <a:t>Antibiotics</a:t>
                      </a:r>
                      <a:endParaRPr lang="en-US" sz="2000" b="1" i="1" dirty="0">
                        <a:solidFill>
                          <a:srgbClr val="002060"/>
                        </a:solidFill>
                        <a:latin typeface="Andalus" pitchFamily="18" charset="-78"/>
                        <a:cs typeface="Andalus"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kumimoji="0" lang="en-US" sz="2000" b="1" i="1" kern="1200" baseline="0" dirty="0" smtClean="0">
                          <a:solidFill>
                            <a:srgbClr val="002060"/>
                          </a:solidFill>
                          <a:latin typeface="Andalus" pitchFamily="18" charset="-78"/>
                          <a:cs typeface="Andalus" pitchFamily="18" charset="-78"/>
                        </a:rPr>
                        <a:t>Step inhibition transcription</a:t>
                      </a:r>
                      <a:endParaRPr lang="en-US" sz="2000" b="1" i="1" dirty="0">
                        <a:solidFill>
                          <a:srgbClr val="002060"/>
                        </a:solidFill>
                        <a:latin typeface="Andalus" pitchFamily="18" charset="-78"/>
                        <a:cs typeface="Andalus"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770680">
                <a:tc>
                  <a:txBody>
                    <a:bodyPr/>
                    <a:lstStyle/>
                    <a:p>
                      <a:r>
                        <a:rPr kumimoji="0" lang="en-US" sz="2000" i="1" kern="1200" baseline="0" dirty="0" err="1" smtClean="0">
                          <a:solidFill>
                            <a:srgbClr val="FF0000"/>
                          </a:solidFill>
                        </a:rPr>
                        <a:t>Rifampicin</a:t>
                      </a:r>
                      <a:endParaRPr lang="en-US" sz="2000" i="1" dirty="0">
                        <a:solidFill>
                          <a:srgbClr val="FF0000"/>
                        </a:solidFill>
                        <a:latin typeface="Andalus" pitchFamily="18" charset="-78"/>
                        <a:cs typeface="Andalus"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2000" i="1" kern="1200" baseline="0" dirty="0" smtClean="0">
                          <a:solidFill>
                            <a:srgbClr val="002060"/>
                          </a:solidFill>
                        </a:rPr>
                        <a:t>Inhibits initiation by binding to bacterial RNA polymerase.</a:t>
                      </a:r>
                      <a:endParaRPr lang="en-US" sz="2000" i="1" dirty="0">
                        <a:solidFill>
                          <a:srgbClr val="002060"/>
                        </a:solidFill>
                        <a:latin typeface="Andalus" pitchFamily="18" charset="-78"/>
                        <a:cs typeface="Andalus"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1105758">
                <a:tc>
                  <a:txBody>
                    <a:bodyPr/>
                    <a:lstStyle/>
                    <a:p>
                      <a:r>
                        <a:rPr kumimoji="0" lang="en-US" sz="2000" i="1" kern="1200" baseline="0" dirty="0" err="1" smtClean="0">
                          <a:solidFill>
                            <a:srgbClr val="FF0000"/>
                          </a:solidFill>
                        </a:rPr>
                        <a:t>Actinomycin</a:t>
                      </a:r>
                      <a:r>
                        <a:rPr kumimoji="0" lang="en-US" sz="2000" i="1" kern="1200" baseline="0" dirty="0" smtClean="0">
                          <a:solidFill>
                            <a:srgbClr val="FF0000"/>
                          </a:solidFill>
                        </a:rPr>
                        <a:t> D</a:t>
                      </a:r>
                      <a:endParaRPr lang="en-US" sz="2000" i="1" dirty="0">
                        <a:solidFill>
                          <a:srgbClr val="FF0000"/>
                        </a:solidFill>
                        <a:latin typeface="Andalus" pitchFamily="18" charset="-78"/>
                        <a:cs typeface="Andalus"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2000" i="1" kern="1200" baseline="0" dirty="0" smtClean="0">
                          <a:solidFill>
                            <a:srgbClr val="002060"/>
                          </a:solidFill>
                        </a:rPr>
                        <a:t>Inserts between guanine and cytosine of DNA and inhibit the propagation of RNA.</a:t>
                      </a:r>
                    </a:p>
                    <a:p>
                      <a:r>
                        <a:rPr kumimoji="0" lang="en-US" sz="2000" i="1" kern="1200" baseline="0" dirty="0" smtClean="0">
                          <a:solidFill>
                            <a:srgbClr val="002060"/>
                          </a:solidFill>
                        </a:rPr>
                        <a:t>Translation steps</a:t>
                      </a:r>
                      <a:endParaRPr lang="en-US" sz="2000" i="1" dirty="0">
                        <a:solidFill>
                          <a:srgbClr val="002060"/>
                        </a:solidFill>
                        <a:latin typeface="Andalus" pitchFamily="18" charset="-78"/>
                        <a:cs typeface="Andalus"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770680">
                <a:tc>
                  <a:txBody>
                    <a:bodyPr/>
                    <a:lstStyle/>
                    <a:p>
                      <a:r>
                        <a:rPr kumimoji="0" lang="en-US" sz="2000" i="1" kern="1200" baseline="0" dirty="0" smtClean="0">
                          <a:solidFill>
                            <a:srgbClr val="FF0000"/>
                          </a:solidFill>
                        </a:rPr>
                        <a:t>Streptomycin</a:t>
                      </a:r>
                      <a:endParaRPr lang="en-US" sz="2000" i="1" dirty="0">
                        <a:solidFill>
                          <a:srgbClr val="FF0000"/>
                        </a:solidFill>
                        <a:latin typeface="Andalus" pitchFamily="18" charset="-78"/>
                        <a:cs typeface="Andalus"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2000" i="1" kern="1200" baseline="0" dirty="0" smtClean="0">
                          <a:solidFill>
                            <a:srgbClr val="002060"/>
                          </a:solidFill>
                        </a:rPr>
                        <a:t>Binds to the 30 S of ribosome and produce misreading of the codons</a:t>
                      </a:r>
                      <a:endParaRPr lang="en-US" sz="2000" i="1" dirty="0">
                        <a:solidFill>
                          <a:srgbClr val="002060"/>
                        </a:solidFill>
                        <a:latin typeface="Andalus" pitchFamily="18" charset="-78"/>
                        <a:cs typeface="Andalus"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770680">
                <a:tc>
                  <a:txBody>
                    <a:bodyPr/>
                    <a:lstStyle/>
                    <a:p>
                      <a:r>
                        <a:rPr kumimoji="0" lang="en-US" sz="2000" i="1" kern="1200" baseline="0" dirty="0" smtClean="0">
                          <a:solidFill>
                            <a:srgbClr val="FF0000"/>
                          </a:solidFill>
                        </a:rPr>
                        <a:t>Tetracycline</a:t>
                      </a:r>
                      <a:endParaRPr lang="en-US" sz="2000" i="1" dirty="0">
                        <a:solidFill>
                          <a:srgbClr val="FF0000"/>
                        </a:solidFill>
                        <a:latin typeface="Andalus" pitchFamily="18" charset="-78"/>
                        <a:cs typeface="Andalus"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2000" i="1" kern="1200" baseline="0" dirty="0" smtClean="0">
                          <a:solidFill>
                            <a:srgbClr val="002060"/>
                          </a:solidFill>
                        </a:rPr>
                        <a:t>Binds to the 30 S prevents binding with amino </a:t>
                      </a:r>
                      <a:r>
                        <a:rPr kumimoji="0" lang="en-US" sz="2000" i="1" kern="1200" baseline="0" dirty="0" err="1" smtClean="0">
                          <a:solidFill>
                            <a:srgbClr val="002060"/>
                          </a:solidFill>
                        </a:rPr>
                        <a:t>acyl</a:t>
                      </a:r>
                      <a:r>
                        <a:rPr kumimoji="0" lang="en-US" sz="2000" i="1" kern="1200" baseline="0" dirty="0" smtClean="0">
                          <a:solidFill>
                            <a:srgbClr val="002060"/>
                          </a:solidFill>
                        </a:rPr>
                        <a:t> t-RNA</a:t>
                      </a:r>
                      <a:endParaRPr lang="en-US" sz="2000" i="1" dirty="0">
                        <a:solidFill>
                          <a:srgbClr val="002060"/>
                        </a:solidFill>
                        <a:latin typeface="Andalus" pitchFamily="18" charset="-78"/>
                        <a:cs typeface="Andalus"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435602">
                <a:tc>
                  <a:txBody>
                    <a:bodyPr/>
                    <a:lstStyle/>
                    <a:p>
                      <a:r>
                        <a:rPr kumimoji="0" lang="en-US" sz="2000" i="1" kern="1200" baseline="0" dirty="0" err="1" smtClean="0">
                          <a:solidFill>
                            <a:srgbClr val="FF0000"/>
                          </a:solidFill>
                        </a:rPr>
                        <a:t>Chloramphenicol</a:t>
                      </a:r>
                      <a:endParaRPr lang="en-US" sz="2000" i="1" dirty="0">
                        <a:solidFill>
                          <a:srgbClr val="FF0000"/>
                        </a:solidFill>
                        <a:latin typeface="Andalus" pitchFamily="18" charset="-78"/>
                        <a:cs typeface="Andalus"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2000" i="1" kern="1200" baseline="0" dirty="0" smtClean="0">
                          <a:solidFill>
                            <a:srgbClr val="002060"/>
                          </a:solidFill>
                        </a:rPr>
                        <a:t>Block peptidyl transferase shift.</a:t>
                      </a:r>
                      <a:endParaRPr lang="en-US" sz="2000" i="1" dirty="0">
                        <a:solidFill>
                          <a:srgbClr val="002060"/>
                        </a:solidFill>
                        <a:latin typeface="Andalus" pitchFamily="18" charset="-78"/>
                        <a:cs typeface="Andalus"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770680">
                <a:tc>
                  <a:txBody>
                    <a:bodyPr/>
                    <a:lstStyle/>
                    <a:p>
                      <a:r>
                        <a:rPr kumimoji="0" lang="en-US" sz="2000" i="1" kern="1200" baseline="0" dirty="0" smtClean="0">
                          <a:solidFill>
                            <a:srgbClr val="FF0000"/>
                          </a:solidFill>
                        </a:rPr>
                        <a:t>Erythromycin</a:t>
                      </a:r>
                      <a:endParaRPr lang="en-US" sz="2000" i="1" dirty="0">
                        <a:solidFill>
                          <a:srgbClr val="FF0000"/>
                        </a:solidFill>
                        <a:latin typeface="Andalus" pitchFamily="18" charset="-78"/>
                        <a:cs typeface="Andalus"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2000" i="1" kern="1200" baseline="0" dirty="0" smtClean="0">
                          <a:solidFill>
                            <a:srgbClr val="002060"/>
                          </a:solidFill>
                        </a:rPr>
                        <a:t>Inhibit shift of </a:t>
                      </a:r>
                      <a:r>
                        <a:rPr kumimoji="0" lang="en-US" sz="2000" i="1" kern="1200" baseline="0" dirty="0" err="1" smtClean="0">
                          <a:solidFill>
                            <a:srgbClr val="002060"/>
                          </a:solidFill>
                        </a:rPr>
                        <a:t>peptidyl</a:t>
                      </a:r>
                      <a:r>
                        <a:rPr kumimoji="0" lang="en-US" sz="2000" i="1" kern="1200" baseline="0" dirty="0" smtClean="0">
                          <a:solidFill>
                            <a:srgbClr val="002060"/>
                          </a:solidFill>
                        </a:rPr>
                        <a:t> t-RNA from A site to the P site.</a:t>
                      </a:r>
                      <a:endParaRPr lang="en-US" sz="2000" i="1" dirty="0">
                        <a:solidFill>
                          <a:srgbClr val="002060"/>
                        </a:solidFill>
                        <a:latin typeface="Andalus" pitchFamily="18" charset="-78"/>
                        <a:cs typeface="Andalus"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4191000" cy="609600"/>
          </a:xfrm>
        </p:spPr>
        <p:txBody>
          <a:bodyPr>
            <a:normAutofit fontScale="90000"/>
          </a:bodyPr>
          <a:lstStyle/>
          <a:p>
            <a:pPr algn="ctr"/>
            <a:r>
              <a:rPr lang="en-US" sz="4000" b="1" i="1" u="sng" dirty="0" smtClean="0">
                <a:solidFill>
                  <a:srgbClr val="002060"/>
                </a:solidFill>
                <a:latin typeface="Andalus" pitchFamily="18" charset="-78"/>
                <a:cs typeface="Andalus" pitchFamily="18" charset="-78"/>
              </a:rPr>
              <a:t>Mutations</a:t>
            </a:r>
            <a:endParaRPr lang="en-US" sz="4000" i="1" u="sng" dirty="0">
              <a:solidFill>
                <a:srgbClr val="002060"/>
              </a:solidFill>
              <a:latin typeface="Andalus" pitchFamily="18" charset="-78"/>
              <a:cs typeface="Andalus" pitchFamily="18" charset="-78"/>
            </a:endParaRPr>
          </a:p>
        </p:txBody>
      </p:sp>
      <p:sp>
        <p:nvSpPr>
          <p:cNvPr id="3" name="Content Placeholder 2"/>
          <p:cNvSpPr>
            <a:spLocks noGrp="1"/>
          </p:cNvSpPr>
          <p:nvPr>
            <p:ph idx="1"/>
          </p:nvPr>
        </p:nvSpPr>
        <p:spPr>
          <a:xfrm>
            <a:off x="228600" y="838200"/>
            <a:ext cx="8534400" cy="5029200"/>
          </a:xfrm>
        </p:spPr>
        <p:txBody>
          <a:bodyPr>
            <a:noAutofit/>
          </a:bodyPr>
          <a:lstStyle/>
          <a:p>
            <a:pPr>
              <a:buNone/>
            </a:pPr>
            <a:r>
              <a:rPr lang="en-US" b="1" i="1" u="sng" dirty="0" smtClean="0">
                <a:solidFill>
                  <a:srgbClr val="002060"/>
                </a:solidFill>
                <a:latin typeface="Andalus" pitchFamily="18" charset="-78"/>
                <a:cs typeface="Andalus" pitchFamily="18" charset="-78"/>
              </a:rPr>
              <a:t>Mutation</a:t>
            </a:r>
            <a:r>
              <a:rPr lang="en-US" u="sng" dirty="0" smtClean="0">
                <a:solidFill>
                  <a:srgbClr val="002060"/>
                </a:solidFill>
                <a:latin typeface="Andalus" pitchFamily="18" charset="-78"/>
                <a:cs typeface="Andalus" pitchFamily="18" charset="-78"/>
              </a:rPr>
              <a:t>: </a:t>
            </a:r>
          </a:p>
          <a:p>
            <a:pPr>
              <a:buNone/>
            </a:pPr>
            <a:r>
              <a:rPr lang="en-US" sz="2400" i="1" dirty="0">
                <a:solidFill>
                  <a:srgbClr val="002060"/>
                </a:solidFill>
                <a:latin typeface="Andalus" pitchFamily="18" charset="-78"/>
                <a:cs typeface="Andalus" pitchFamily="18" charset="-78"/>
              </a:rPr>
              <a:t> </a:t>
            </a:r>
            <a:r>
              <a:rPr lang="en-US" sz="2400" i="1" dirty="0" smtClean="0">
                <a:solidFill>
                  <a:srgbClr val="002060"/>
                </a:solidFill>
                <a:latin typeface="Andalus" pitchFamily="18" charset="-78"/>
                <a:cs typeface="Andalus" pitchFamily="18" charset="-78"/>
              </a:rPr>
              <a:t>    Changes in the base sequence of DNA. </a:t>
            </a:r>
          </a:p>
          <a:p>
            <a:pPr>
              <a:buNone/>
            </a:pPr>
            <a:endParaRPr lang="en-US" sz="2400" i="1" dirty="0">
              <a:solidFill>
                <a:srgbClr val="002060"/>
              </a:solidFill>
              <a:latin typeface="Andalus" pitchFamily="18" charset="-78"/>
              <a:cs typeface="Andalus" pitchFamily="18" charset="-78"/>
            </a:endParaRPr>
          </a:p>
          <a:p>
            <a:pPr>
              <a:buNone/>
            </a:pPr>
            <a:r>
              <a:rPr lang="en-US" sz="2400" i="1" dirty="0" smtClean="0">
                <a:solidFill>
                  <a:srgbClr val="002060"/>
                </a:solidFill>
                <a:latin typeface="Andalus" pitchFamily="18" charset="-78"/>
                <a:cs typeface="Andalus" pitchFamily="18" charset="-78"/>
              </a:rPr>
              <a:t>These may results from either replication or from repair of DNA and occur in every 106 cell divisions. </a:t>
            </a:r>
          </a:p>
          <a:p>
            <a:pPr>
              <a:buNone/>
            </a:pPr>
            <a:endParaRPr lang="en-US" sz="2400" i="1" dirty="0">
              <a:solidFill>
                <a:srgbClr val="002060"/>
              </a:solidFill>
              <a:latin typeface="Andalus" pitchFamily="18" charset="-78"/>
              <a:cs typeface="Andalus" pitchFamily="18" charset="-78"/>
            </a:endParaRPr>
          </a:p>
          <a:p>
            <a:pPr>
              <a:buNone/>
            </a:pPr>
            <a:r>
              <a:rPr lang="en-US" sz="2400" i="1" dirty="0" smtClean="0">
                <a:solidFill>
                  <a:srgbClr val="002060"/>
                </a:solidFill>
                <a:latin typeface="Andalus" pitchFamily="18" charset="-78"/>
                <a:cs typeface="Andalus" pitchFamily="18" charset="-78"/>
              </a:rPr>
              <a:t>A number of factors including viruses, chemicals, ultraviolet light, and ionizing radiation increase the rate of mutation. </a:t>
            </a:r>
          </a:p>
          <a:p>
            <a:pPr>
              <a:buNone/>
            </a:pPr>
            <a:endParaRPr lang="en-US" sz="2400" i="1" dirty="0">
              <a:solidFill>
                <a:srgbClr val="002060"/>
              </a:solidFill>
              <a:latin typeface="Andalus" pitchFamily="18" charset="-78"/>
              <a:cs typeface="Andalus" pitchFamily="18" charset="-78"/>
            </a:endParaRPr>
          </a:p>
          <a:p>
            <a:pPr>
              <a:buNone/>
            </a:pPr>
            <a:r>
              <a:rPr lang="en-US" sz="2400" i="1" dirty="0" smtClean="0">
                <a:solidFill>
                  <a:srgbClr val="002060"/>
                </a:solidFill>
                <a:latin typeface="Andalus" pitchFamily="18" charset="-78"/>
                <a:cs typeface="Andalus" pitchFamily="18" charset="-78"/>
              </a:rPr>
              <a:t>Number of disease and perhaps most cancer are due to horizontal transmission of induced mutations</a:t>
            </a:r>
            <a:r>
              <a:rPr lang="en-US" sz="2400" dirty="0" smtClean="0">
                <a:solidFill>
                  <a:srgbClr val="002060"/>
                </a:solidFill>
                <a:latin typeface="Andalus" pitchFamily="18" charset="-78"/>
                <a:cs typeface="Andalus" pitchFamily="18" charset="-78"/>
              </a:rPr>
              <a:t>.</a:t>
            </a:r>
          </a:p>
          <a:p>
            <a:pPr>
              <a:buNone/>
            </a:pPr>
            <a:r>
              <a:rPr lang="en-US" sz="2400" dirty="0" smtClean="0">
                <a:solidFill>
                  <a:srgbClr val="002060"/>
                </a:solidFill>
                <a:latin typeface="Andalus" pitchFamily="18" charset="-78"/>
                <a:cs typeface="Andalus" pitchFamily="18" charset="-78"/>
              </a:rPr>
              <a:t>.</a:t>
            </a:r>
            <a:endParaRPr lang="en-US" sz="2400" dirty="0">
              <a:solidFill>
                <a:srgbClr val="002060"/>
              </a:solidFill>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305801" cy="4585871"/>
          </a:xfrm>
          <a:prstGeom prst="rect">
            <a:avLst/>
          </a:prstGeom>
        </p:spPr>
        <p:txBody>
          <a:bodyPr wrap="square">
            <a:spAutoFit/>
          </a:bodyPr>
          <a:lstStyle/>
          <a:p>
            <a:r>
              <a:rPr lang="en-US" sz="2800" b="1" i="1" u="sng" dirty="0">
                <a:solidFill>
                  <a:srgbClr val="002060"/>
                </a:solidFill>
                <a:latin typeface="Andalus" pitchFamily="18" charset="-78"/>
                <a:cs typeface="Andalus" pitchFamily="18" charset="-78"/>
              </a:rPr>
              <a:t>Mutation:</a:t>
            </a:r>
            <a:r>
              <a:rPr lang="en-US" sz="2400" b="1" i="1" dirty="0">
                <a:solidFill>
                  <a:srgbClr val="002060"/>
                </a:solidFill>
                <a:latin typeface="Andalus" pitchFamily="18" charset="-78"/>
                <a:cs typeface="Andalus" pitchFamily="18" charset="-78"/>
              </a:rPr>
              <a:t> </a:t>
            </a:r>
            <a:endParaRPr lang="en-US" sz="2400" b="1" i="1" dirty="0" smtClean="0">
              <a:solidFill>
                <a:srgbClr val="002060"/>
              </a:solidFill>
              <a:latin typeface="Andalus" pitchFamily="18" charset="-78"/>
              <a:cs typeface="Andalus" pitchFamily="18" charset="-78"/>
            </a:endParaRPr>
          </a:p>
          <a:p>
            <a:r>
              <a:rPr lang="en-US" sz="2400" b="1" i="1" dirty="0">
                <a:solidFill>
                  <a:srgbClr val="002060"/>
                </a:solidFill>
                <a:latin typeface="Andalus" pitchFamily="18" charset="-78"/>
                <a:cs typeface="Andalus" pitchFamily="18" charset="-78"/>
              </a:rPr>
              <a:t> </a:t>
            </a:r>
            <a:r>
              <a:rPr lang="en-US" sz="2400" b="1" i="1" dirty="0" smtClean="0">
                <a:solidFill>
                  <a:srgbClr val="002060"/>
                </a:solidFill>
                <a:latin typeface="Andalus" pitchFamily="18" charset="-78"/>
                <a:cs typeface="Andalus" pitchFamily="18" charset="-78"/>
              </a:rPr>
              <a:t>   </a:t>
            </a:r>
            <a:r>
              <a:rPr lang="en-US" sz="2400" i="1" dirty="0" smtClean="0">
                <a:solidFill>
                  <a:srgbClr val="002060"/>
                </a:solidFill>
                <a:latin typeface="Andalus" pitchFamily="18" charset="-78"/>
                <a:cs typeface="Andalus" pitchFamily="18" charset="-78"/>
              </a:rPr>
              <a:t>Are </a:t>
            </a:r>
            <a:r>
              <a:rPr lang="en-US" sz="2400" i="1" dirty="0">
                <a:solidFill>
                  <a:srgbClr val="002060"/>
                </a:solidFill>
                <a:latin typeface="Andalus" pitchFamily="18" charset="-78"/>
                <a:cs typeface="Andalus" pitchFamily="18" charset="-78"/>
              </a:rPr>
              <a:t>either alteration in the gross structure of chromosomes or by changes in single bases of DNA which is called point mutations. </a:t>
            </a:r>
            <a:endParaRPr lang="en-US" sz="2400" i="1" dirty="0" smtClean="0">
              <a:solidFill>
                <a:srgbClr val="002060"/>
              </a:solidFill>
              <a:latin typeface="Andalus" pitchFamily="18" charset="-78"/>
              <a:cs typeface="Andalus" pitchFamily="18" charset="-78"/>
            </a:endParaRPr>
          </a:p>
          <a:p>
            <a:endParaRPr lang="en-US" sz="2400" i="1" dirty="0" smtClean="0">
              <a:solidFill>
                <a:srgbClr val="002060"/>
              </a:solidFill>
              <a:latin typeface="Andalus" pitchFamily="18" charset="-78"/>
              <a:cs typeface="Andalus" pitchFamily="18" charset="-78"/>
            </a:endParaRPr>
          </a:p>
          <a:p>
            <a:endParaRPr lang="en-US" sz="2400" i="1" dirty="0">
              <a:solidFill>
                <a:srgbClr val="002060"/>
              </a:solidFill>
              <a:latin typeface="Andalus" pitchFamily="18" charset="-78"/>
              <a:cs typeface="Andalus" pitchFamily="18" charset="-78"/>
            </a:endParaRPr>
          </a:p>
          <a:p>
            <a:r>
              <a:rPr lang="en-US" sz="2400" i="1" dirty="0" smtClean="0">
                <a:solidFill>
                  <a:srgbClr val="002060"/>
                </a:solidFill>
                <a:latin typeface="Andalus" pitchFamily="18" charset="-78"/>
                <a:cs typeface="Andalus" pitchFamily="18" charset="-78"/>
              </a:rPr>
              <a:t>Point </a:t>
            </a:r>
            <a:r>
              <a:rPr lang="en-US" sz="2400" i="1" dirty="0">
                <a:solidFill>
                  <a:srgbClr val="002060"/>
                </a:solidFill>
                <a:latin typeface="Andalus" pitchFamily="18" charset="-78"/>
                <a:cs typeface="Andalus" pitchFamily="18" charset="-78"/>
              </a:rPr>
              <a:t>mutations may be lethal or may produce proteins with defective in their amino acid sequence</a:t>
            </a:r>
            <a:r>
              <a:rPr lang="en-US" sz="2400" i="1" dirty="0" smtClean="0">
                <a:solidFill>
                  <a:srgbClr val="002060"/>
                </a:solidFill>
                <a:latin typeface="Andalus" pitchFamily="18" charset="-78"/>
                <a:cs typeface="Andalus" pitchFamily="18" charset="-78"/>
              </a:rPr>
              <a:t>.</a:t>
            </a:r>
          </a:p>
          <a:p>
            <a:endParaRPr lang="en-US" sz="2400" i="1" dirty="0" smtClean="0">
              <a:solidFill>
                <a:srgbClr val="002060"/>
              </a:solidFill>
              <a:latin typeface="Andalus" pitchFamily="18" charset="-78"/>
              <a:cs typeface="Andalus" pitchFamily="18" charset="-78"/>
            </a:endParaRPr>
          </a:p>
          <a:p>
            <a:endParaRPr lang="en-US" sz="2400" i="1" dirty="0">
              <a:solidFill>
                <a:srgbClr val="002060"/>
              </a:solidFill>
              <a:latin typeface="Andalus" pitchFamily="18" charset="-78"/>
              <a:cs typeface="Andalus" pitchFamily="18" charset="-78"/>
            </a:endParaRPr>
          </a:p>
          <a:p>
            <a:r>
              <a:rPr lang="en-US" sz="2400" i="1" dirty="0" smtClean="0">
                <a:solidFill>
                  <a:srgbClr val="002060"/>
                </a:solidFill>
                <a:latin typeface="Andalus" pitchFamily="18" charset="-78"/>
                <a:cs typeface="Andalus" pitchFamily="18" charset="-78"/>
              </a:rPr>
              <a:t> </a:t>
            </a:r>
            <a:r>
              <a:rPr lang="en-US" sz="2400" i="1" dirty="0">
                <a:solidFill>
                  <a:srgbClr val="002060"/>
                </a:solidFill>
                <a:latin typeface="Andalus" pitchFamily="18" charset="-78"/>
                <a:cs typeface="Andalus" pitchFamily="18" charset="-78"/>
              </a:rPr>
              <a:t>Some point mutations occur spontaneously others result from irradiation or from mutagenic </a:t>
            </a:r>
            <a:r>
              <a:rPr lang="en-US" sz="2400" i="1" dirty="0" smtClean="0">
                <a:solidFill>
                  <a:srgbClr val="002060"/>
                </a:solidFill>
                <a:latin typeface="Andalus" pitchFamily="18" charset="-78"/>
                <a:cs typeface="Andalus" pitchFamily="18" charset="-78"/>
              </a:rPr>
              <a:t>reagents</a:t>
            </a:r>
            <a:r>
              <a:rPr lang="en-US" sz="2400" dirty="0" smtClean="0">
                <a:solidFill>
                  <a:srgbClr val="002060"/>
                </a:solidFill>
                <a:latin typeface="Andalus" pitchFamily="18" charset="-78"/>
                <a:cs typeface="Andalus" pitchFamily="18" charset="-78"/>
              </a:rPr>
              <a:t>.</a:t>
            </a:r>
            <a:endParaRPr lang="en-US" sz="2400" dirty="0"/>
          </a:p>
        </p:txBody>
      </p:sp>
    </p:spTree>
    <p:extLst>
      <p:ext uri="{BB962C8B-B14F-4D97-AF65-F5344CB8AC3E}">
        <p14:creationId xmlns="" xmlns:p14="http://schemas.microsoft.com/office/powerpoint/2010/main" val="2100087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r>
              <a:rPr lang="en-US" sz="4000" b="1" i="1" u="sng" dirty="0" smtClean="0">
                <a:solidFill>
                  <a:srgbClr val="002060"/>
                </a:solidFill>
                <a:latin typeface="Andalus" pitchFamily="18" charset="-78"/>
                <a:cs typeface="Andalus" pitchFamily="18" charset="-78"/>
              </a:rPr>
              <a:t>Classes of point Mutation</a:t>
            </a:r>
            <a:endParaRPr lang="en-US" sz="4000" i="1" u="sng" dirty="0">
              <a:solidFill>
                <a:srgbClr val="002060"/>
              </a:solidFill>
              <a:latin typeface="Andalus" pitchFamily="18" charset="-78"/>
              <a:cs typeface="Andalus" pitchFamily="18" charset="-78"/>
            </a:endParaRPr>
          </a:p>
        </p:txBody>
      </p:sp>
      <p:sp>
        <p:nvSpPr>
          <p:cNvPr id="3" name="Content Placeholder 2"/>
          <p:cNvSpPr>
            <a:spLocks noGrp="1"/>
          </p:cNvSpPr>
          <p:nvPr>
            <p:ph idx="1"/>
          </p:nvPr>
        </p:nvSpPr>
        <p:spPr>
          <a:xfrm>
            <a:off x="152400" y="1524000"/>
            <a:ext cx="8534400" cy="4741679"/>
          </a:xfrm>
        </p:spPr>
        <p:txBody>
          <a:bodyPr>
            <a:normAutofit/>
          </a:bodyPr>
          <a:lstStyle/>
          <a:p>
            <a:pPr>
              <a:buNone/>
            </a:pPr>
            <a:endParaRPr lang="en-US" sz="2400" dirty="0" smtClean="0">
              <a:solidFill>
                <a:srgbClr val="002060"/>
              </a:solidFill>
              <a:latin typeface="Andalus" pitchFamily="18" charset="-78"/>
              <a:cs typeface="Andalus" pitchFamily="18" charset="-78"/>
            </a:endParaRPr>
          </a:p>
          <a:p>
            <a:pPr>
              <a:buNone/>
            </a:pPr>
            <a:r>
              <a:rPr lang="en-US" sz="2400" b="1" i="1" u="sng" dirty="0" smtClean="0">
                <a:solidFill>
                  <a:srgbClr val="002060"/>
                </a:solidFill>
                <a:latin typeface="Andalus" pitchFamily="18" charset="-78"/>
                <a:cs typeface="Andalus" pitchFamily="18" charset="-78"/>
              </a:rPr>
              <a:t>1- Transitional mutation</a:t>
            </a:r>
            <a:r>
              <a:rPr lang="en-US" sz="2400" dirty="0" smtClean="0">
                <a:solidFill>
                  <a:srgbClr val="002060"/>
                </a:solidFill>
                <a:latin typeface="Andalus" pitchFamily="18" charset="-78"/>
                <a:cs typeface="Andalus" pitchFamily="18" charset="-78"/>
              </a:rPr>
              <a:t>: </a:t>
            </a:r>
          </a:p>
          <a:p>
            <a:pPr>
              <a:buNone/>
            </a:pPr>
            <a:r>
              <a:rPr lang="en-US" sz="2400" i="1" dirty="0" smtClean="0">
                <a:solidFill>
                  <a:srgbClr val="002060"/>
                </a:solidFill>
                <a:latin typeface="Andalus" pitchFamily="18" charset="-78"/>
                <a:cs typeface="Andalus" pitchFamily="18" charset="-78"/>
              </a:rPr>
              <a:t>     The purine nucleoside is replaced by another purine or pyrimidine by another pyrimidine.</a:t>
            </a:r>
          </a:p>
          <a:p>
            <a:pPr>
              <a:buNone/>
            </a:pPr>
            <a:endParaRPr lang="en-US" sz="2400" i="1" dirty="0" smtClean="0">
              <a:solidFill>
                <a:srgbClr val="002060"/>
              </a:solidFill>
              <a:latin typeface="Andalus" pitchFamily="18" charset="-78"/>
              <a:cs typeface="Andalus" pitchFamily="18" charset="-78"/>
            </a:endParaRPr>
          </a:p>
          <a:p>
            <a:pPr>
              <a:buNone/>
            </a:pPr>
            <a:r>
              <a:rPr lang="en-US" sz="2400" i="1" dirty="0" smtClean="0">
                <a:solidFill>
                  <a:srgbClr val="002060"/>
                </a:solidFill>
                <a:latin typeface="Andalus" pitchFamily="18" charset="-78"/>
                <a:cs typeface="Andalus" pitchFamily="18" charset="-78"/>
              </a:rPr>
              <a:t>    Thus quinine → adenine and cytosine → thymine.</a:t>
            </a:r>
          </a:p>
          <a:p>
            <a:pPr>
              <a:buNone/>
            </a:pPr>
            <a:r>
              <a:rPr lang="en-US" sz="2400" i="1" dirty="0" smtClean="0">
                <a:solidFill>
                  <a:srgbClr val="002060"/>
                </a:solidFill>
                <a:latin typeface="Andalus" pitchFamily="18" charset="-78"/>
                <a:cs typeface="Andalus" pitchFamily="18" charset="-78"/>
              </a:rPr>
              <a:t>    The mutagenic activity of nitrous acids HNO2 is due to its deamination reactions. </a:t>
            </a:r>
          </a:p>
          <a:p>
            <a:pPr>
              <a:buNone/>
            </a:pPr>
            <a:r>
              <a:rPr lang="en-US" sz="2400" i="1" dirty="0" smtClean="0">
                <a:solidFill>
                  <a:srgbClr val="002060"/>
                </a:solidFill>
                <a:latin typeface="Andalus" pitchFamily="18" charset="-78"/>
                <a:cs typeface="Andalus" pitchFamily="18" charset="-78"/>
              </a:rPr>
              <a:t>It converts adenine in DNA to hypoxanthine</a:t>
            </a:r>
            <a:r>
              <a:rPr lang="en-US" sz="2400" dirty="0" smtClean="0">
                <a:solidFill>
                  <a:srgbClr val="002060"/>
                </a:solidFill>
                <a:latin typeface="Andalus" pitchFamily="18" charset="-78"/>
                <a:cs typeface="Andalus" pitchFamily="18" charset="-78"/>
              </a:rPr>
              <a:t>.</a:t>
            </a:r>
            <a:endParaRPr lang="en-US" sz="2400" dirty="0">
              <a:solidFill>
                <a:srgbClr val="002060"/>
              </a:solidFill>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PNG"/>
          <p:cNvPicPr>
            <a:picLocks noGrp="1" noChangeAspect="1"/>
          </p:cNvPicPr>
          <p:nvPr>
            <p:ph idx="1"/>
          </p:nvPr>
        </p:nvPicPr>
        <p:blipFill>
          <a:blip r:embed="rId2" cstate="print"/>
          <a:stretch>
            <a:fillRect/>
          </a:stretch>
        </p:blipFill>
        <p:spPr>
          <a:xfrm>
            <a:off x="152400" y="762000"/>
            <a:ext cx="8639250" cy="4985380"/>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6477000"/>
          </a:xfrm>
        </p:spPr>
        <p:txBody>
          <a:bodyPr>
            <a:noAutofit/>
          </a:bodyPr>
          <a:lstStyle/>
          <a:p>
            <a:pPr>
              <a:buNone/>
            </a:pPr>
            <a:r>
              <a:rPr lang="en-US" sz="2400" i="1" dirty="0" smtClean="0">
                <a:solidFill>
                  <a:srgbClr val="002060"/>
                </a:solidFill>
                <a:latin typeface="Andalus" pitchFamily="18" charset="-78"/>
                <a:cs typeface="Andalus" pitchFamily="18" charset="-78"/>
              </a:rPr>
              <a:t>Another example is the replacement of 5- Bromo uridine in place of thymine. During replication 5- Bromo uridine will incorporated of quinine and this leads to placement of cytosine. </a:t>
            </a:r>
          </a:p>
          <a:p>
            <a:pPr>
              <a:buNone/>
            </a:pPr>
            <a:endParaRPr lang="en-US" sz="2400" i="1" dirty="0">
              <a:solidFill>
                <a:srgbClr val="002060"/>
              </a:solidFill>
              <a:latin typeface="Andalus" pitchFamily="18" charset="-78"/>
              <a:cs typeface="Andalus" pitchFamily="18" charset="-78"/>
            </a:endParaRPr>
          </a:p>
          <a:p>
            <a:pPr>
              <a:buNone/>
            </a:pPr>
            <a:r>
              <a:rPr lang="en-US" sz="2400" i="1" dirty="0" smtClean="0">
                <a:solidFill>
                  <a:srgbClr val="002060"/>
                </a:solidFill>
                <a:latin typeface="Andalus" pitchFamily="18" charset="-78"/>
                <a:cs typeface="Andalus" pitchFamily="18" charset="-78"/>
              </a:rPr>
              <a:t>Thus T-A is replaced C-G. Spontaneous transitional mutation occurs as the result of pairing adenine tautomer with cytosine instead of thymine. </a:t>
            </a:r>
          </a:p>
          <a:p>
            <a:pPr>
              <a:buNone/>
            </a:pPr>
            <a:r>
              <a:rPr lang="en-US" sz="2400" i="1" dirty="0" smtClean="0">
                <a:solidFill>
                  <a:srgbClr val="002060"/>
                </a:solidFill>
                <a:latin typeface="Andalus" pitchFamily="18" charset="-78"/>
                <a:cs typeface="Andalus" pitchFamily="18" charset="-78"/>
              </a:rPr>
              <a:t>During replication quinine will be then inserted.</a:t>
            </a:r>
          </a:p>
          <a:p>
            <a:pPr>
              <a:buNone/>
            </a:pPr>
            <a:endParaRPr lang="en-US" sz="2400" i="1" dirty="0" smtClean="0">
              <a:solidFill>
                <a:srgbClr val="002060"/>
              </a:solidFill>
              <a:latin typeface="Andalus" pitchFamily="18" charset="-78"/>
              <a:cs typeface="Andalus" pitchFamily="18" charset="-78"/>
            </a:endParaRPr>
          </a:p>
          <a:p>
            <a:pPr>
              <a:buNone/>
            </a:pPr>
            <a:r>
              <a:rPr lang="en-US" sz="2400" i="1" u="sng" dirty="0" smtClean="0">
                <a:solidFill>
                  <a:srgbClr val="002060"/>
                </a:solidFill>
                <a:latin typeface="Andalus" pitchFamily="18" charset="-78"/>
                <a:cs typeface="Andalus" pitchFamily="18" charset="-78"/>
              </a:rPr>
              <a:t>2- </a:t>
            </a:r>
            <a:r>
              <a:rPr lang="en-US" sz="2400" b="1" i="1" u="sng" dirty="0" smtClean="0">
                <a:solidFill>
                  <a:srgbClr val="002060"/>
                </a:solidFill>
                <a:latin typeface="Andalus" pitchFamily="18" charset="-78"/>
                <a:cs typeface="Andalus" pitchFamily="18" charset="-78"/>
              </a:rPr>
              <a:t>Transversion</a:t>
            </a:r>
            <a:r>
              <a:rPr lang="en-US" sz="2400" b="1" i="1" dirty="0" smtClean="0">
                <a:solidFill>
                  <a:srgbClr val="002060"/>
                </a:solidFill>
                <a:latin typeface="Andalus" pitchFamily="18" charset="-78"/>
                <a:cs typeface="Andalus" pitchFamily="18" charset="-78"/>
              </a:rPr>
              <a:t>:</a:t>
            </a:r>
            <a:r>
              <a:rPr lang="en-US" sz="2400" i="1" dirty="0" smtClean="0">
                <a:solidFill>
                  <a:srgbClr val="002060"/>
                </a:solidFill>
                <a:latin typeface="Andalus" pitchFamily="18" charset="-78"/>
                <a:cs typeface="Andalus" pitchFamily="18" charset="-78"/>
              </a:rPr>
              <a:t> </a:t>
            </a:r>
          </a:p>
          <a:p>
            <a:pPr>
              <a:buNone/>
            </a:pPr>
            <a:r>
              <a:rPr lang="en-US" sz="2400" i="1" dirty="0">
                <a:solidFill>
                  <a:srgbClr val="002060"/>
                </a:solidFill>
                <a:latin typeface="Andalus" pitchFamily="18" charset="-78"/>
                <a:cs typeface="Andalus" pitchFamily="18" charset="-78"/>
              </a:rPr>
              <a:t> </a:t>
            </a:r>
            <a:r>
              <a:rPr lang="en-US" sz="2400" i="1" dirty="0" smtClean="0">
                <a:solidFill>
                  <a:srgbClr val="002060"/>
                </a:solidFill>
                <a:latin typeface="Andalus" pitchFamily="18" charset="-78"/>
                <a:cs typeface="Andalus" pitchFamily="18" charset="-78"/>
              </a:rPr>
              <a:t>    The pyrimidine - purine base pair e-g G-C is replaced by a purine - pyrimidine C-G. </a:t>
            </a:r>
          </a:p>
          <a:p>
            <a:pPr>
              <a:buNone/>
            </a:pPr>
            <a:r>
              <a:rPr lang="en-US" sz="2400" i="1" dirty="0" smtClean="0">
                <a:solidFill>
                  <a:srgbClr val="002060"/>
                </a:solidFill>
                <a:latin typeface="Andalus" pitchFamily="18" charset="-78"/>
                <a:cs typeface="Andalus" pitchFamily="18" charset="-78"/>
              </a:rPr>
              <a:t>There is no specific reagents that produce trans version, however, this type appear spontaneously. </a:t>
            </a:r>
            <a:endParaRPr lang="en-US" sz="2400" i="1" dirty="0" smtClean="0">
              <a:solidFill>
                <a:srgbClr val="002060"/>
              </a:solidFill>
              <a:latin typeface="Andalus" pitchFamily="18" charset="-78"/>
              <a:cs typeface="Andalus" pitchFamily="18" charset="-78"/>
            </a:endParaRPr>
          </a:p>
          <a:p>
            <a:pPr>
              <a:buNone/>
            </a:pPr>
            <a:r>
              <a:rPr lang="en-US" sz="2400" i="1" dirty="0" smtClean="0">
                <a:solidFill>
                  <a:srgbClr val="002060"/>
                </a:solidFill>
                <a:latin typeface="Andalus" pitchFamily="18" charset="-78"/>
                <a:cs typeface="Andalus" pitchFamily="18" charset="-78"/>
              </a:rPr>
              <a:t>In </a:t>
            </a:r>
            <a:r>
              <a:rPr lang="en-US" sz="2400" i="1" dirty="0" smtClean="0">
                <a:solidFill>
                  <a:srgbClr val="002060"/>
                </a:solidFill>
                <a:latin typeface="Andalus" pitchFamily="18" charset="-78"/>
                <a:cs typeface="Andalus" pitchFamily="18" charset="-78"/>
              </a:rPr>
              <a:t>fact half mutation of the α and β chain of </a:t>
            </a:r>
            <a:r>
              <a:rPr lang="en-US" sz="2400" i="1" dirty="0" err="1" smtClean="0">
                <a:solidFill>
                  <a:srgbClr val="002060"/>
                </a:solidFill>
                <a:latin typeface="Andalus" pitchFamily="18" charset="-78"/>
                <a:cs typeface="Andalus" pitchFamily="18" charset="-78"/>
              </a:rPr>
              <a:t>Hb</a:t>
            </a:r>
            <a:r>
              <a:rPr lang="en-US" sz="2400" i="1" dirty="0" smtClean="0">
                <a:solidFill>
                  <a:srgbClr val="002060"/>
                </a:solidFill>
                <a:latin typeface="Andalus" pitchFamily="18" charset="-78"/>
                <a:cs typeface="Andalus" pitchFamily="18" charset="-78"/>
              </a:rPr>
              <a:t> </a:t>
            </a:r>
            <a:r>
              <a:rPr lang="en-US" sz="2400" i="1" dirty="0" err="1" smtClean="0">
                <a:solidFill>
                  <a:srgbClr val="002060"/>
                </a:solidFill>
                <a:latin typeface="Andalus" pitchFamily="18" charset="-78"/>
                <a:cs typeface="Andalus" pitchFamily="18" charset="-78"/>
              </a:rPr>
              <a:t>varetrans</a:t>
            </a:r>
            <a:r>
              <a:rPr lang="en-US" sz="2400" i="1" dirty="0" smtClean="0">
                <a:solidFill>
                  <a:srgbClr val="002060"/>
                </a:solidFill>
                <a:latin typeface="Andalus" pitchFamily="18" charset="-78"/>
                <a:cs typeface="Andalus" pitchFamily="18" charset="-78"/>
              </a:rPr>
              <a:t> </a:t>
            </a:r>
            <a:r>
              <a:rPr lang="en-US" sz="2400" i="1" dirty="0" smtClean="0">
                <a:solidFill>
                  <a:srgbClr val="002060"/>
                </a:solidFill>
                <a:latin typeface="Andalus" pitchFamily="18" charset="-78"/>
                <a:cs typeface="Andalus" pitchFamily="18" charset="-78"/>
              </a:rPr>
              <a:t>version.</a:t>
            </a:r>
          </a:p>
          <a:p>
            <a:pPr>
              <a:buNone/>
            </a:pPr>
            <a:r>
              <a:rPr lang="en-US" sz="1800" i="1" dirty="0" smtClean="0">
                <a:solidFill>
                  <a:srgbClr val="002060"/>
                </a:solidFill>
                <a:latin typeface="Andalus" pitchFamily="18" charset="-78"/>
                <a:cs typeface="Andalus" pitchFamily="18" charset="-78"/>
              </a:rPr>
              <a:t>.</a:t>
            </a:r>
            <a:endParaRPr lang="en-US" sz="1800" dirty="0">
              <a:solidFill>
                <a:srgbClr val="002060"/>
              </a:solidFill>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685800"/>
            <a:ext cx="7772400" cy="5257800"/>
          </a:xfrm>
        </p:spPr>
        <p:txBody>
          <a:bodyPr/>
          <a:lstStyle/>
          <a:p>
            <a:pPr algn="l"/>
            <a:r>
              <a:rPr lang="en-US" sz="2800" b="1" i="1" u="sng" dirty="0" smtClean="0">
                <a:solidFill>
                  <a:srgbClr val="002060"/>
                </a:solidFill>
                <a:latin typeface="Andalus" pitchFamily="18" charset="-78"/>
                <a:cs typeface="Andalus" pitchFamily="18" charset="-78"/>
              </a:rPr>
              <a:t>Protein synthesis</a:t>
            </a:r>
            <a:endParaRPr lang="en-US" sz="2800" b="1" i="1" dirty="0" smtClean="0">
              <a:solidFill>
                <a:srgbClr val="002060"/>
              </a:solidFill>
              <a:latin typeface="Andalus" pitchFamily="18" charset="-78"/>
              <a:cs typeface="Andalus" pitchFamily="18" charset="-78"/>
            </a:endParaRPr>
          </a:p>
          <a:p>
            <a:pPr algn="l"/>
            <a:r>
              <a:rPr lang="en-US" dirty="0" smtClean="0">
                <a:solidFill>
                  <a:srgbClr val="002060"/>
                </a:solidFill>
                <a:latin typeface="Andalus" pitchFamily="18" charset="-78"/>
                <a:cs typeface="Andalus" pitchFamily="18" charset="-78"/>
              </a:rPr>
              <a:t> </a:t>
            </a:r>
          </a:p>
          <a:p>
            <a:pPr algn="l"/>
            <a:r>
              <a:rPr lang="en-US" dirty="0" smtClean="0">
                <a:solidFill>
                  <a:srgbClr val="002060"/>
                </a:solidFill>
                <a:latin typeface="Andalus" pitchFamily="18" charset="-78"/>
                <a:cs typeface="Andalus" pitchFamily="18" charset="-78"/>
              </a:rPr>
              <a:t>      </a:t>
            </a:r>
            <a:r>
              <a:rPr lang="en-US" sz="2400" i="1" dirty="0" smtClean="0">
                <a:solidFill>
                  <a:srgbClr val="002060"/>
                </a:solidFill>
                <a:latin typeface="Andalus" pitchFamily="18" charset="-78"/>
                <a:cs typeface="Andalus" pitchFamily="18" charset="-78"/>
              </a:rPr>
              <a:t>The sequence of reaction in which amino acids condense to produce a protein macromolecule involves </a:t>
            </a:r>
          </a:p>
          <a:p>
            <a:pPr algn="l"/>
            <a:endParaRPr lang="en-US" sz="2400" i="1" dirty="0" smtClean="0">
              <a:solidFill>
                <a:srgbClr val="002060"/>
              </a:solidFill>
              <a:latin typeface="Andalus" pitchFamily="18" charset="-78"/>
              <a:cs typeface="Andalus" pitchFamily="18" charset="-78"/>
            </a:endParaRPr>
          </a:p>
          <a:p>
            <a:pPr lvl="0" algn="l"/>
            <a:r>
              <a:rPr lang="en-US" sz="2400" i="1" dirty="0" smtClean="0">
                <a:solidFill>
                  <a:srgbClr val="002060"/>
                </a:solidFill>
                <a:latin typeface="Andalus" pitchFamily="18" charset="-78"/>
                <a:cs typeface="Andalus" pitchFamily="18" charset="-78"/>
              </a:rPr>
              <a:t>1-Activation of amino acids. </a:t>
            </a:r>
          </a:p>
          <a:p>
            <a:pPr lvl="0" algn="l"/>
            <a:r>
              <a:rPr lang="en-US" sz="2400" i="1" dirty="0" smtClean="0">
                <a:solidFill>
                  <a:srgbClr val="002060"/>
                </a:solidFill>
                <a:latin typeface="Andalus" pitchFamily="18" charset="-78"/>
                <a:cs typeface="Andalus" pitchFamily="18" charset="-78"/>
              </a:rPr>
              <a:t>2-Initiation. </a:t>
            </a:r>
          </a:p>
          <a:p>
            <a:pPr lvl="0" algn="l"/>
            <a:r>
              <a:rPr lang="en-US" sz="2400" i="1" dirty="0" smtClean="0">
                <a:solidFill>
                  <a:srgbClr val="002060"/>
                </a:solidFill>
                <a:latin typeface="Andalus" pitchFamily="18" charset="-78"/>
                <a:cs typeface="Andalus" pitchFamily="18" charset="-78"/>
              </a:rPr>
              <a:t>3-Elongation. </a:t>
            </a:r>
          </a:p>
          <a:p>
            <a:pPr lvl="0" algn="l"/>
            <a:r>
              <a:rPr lang="en-US" sz="2400" i="1" dirty="0" smtClean="0">
                <a:solidFill>
                  <a:srgbClr val="002060"/>
                </a:solidFill>
                <a:latin typeface="Andalus" pitchFamily="18" charset="-78"/>
                <a:cs typeface="Andalus" pitchFamily="18" charset="-78"/>
              </a:rPr>
              <a:t>4-Termination. </a:t>
            </a:r>
          </a:p>
          <a:p>
            <a:pPr lvl="0" algn="l"/>
            <a:r>
              <a:rPr lang="en-US" sz="2400" i="1" dirty="0" smtClean="0">
                <a:solidFill>
                  <a:srgbClr val="002060"/>
                </a:solidFill>
                <a:latin typeface="Andalus" pitchFamily="18" charset="-78"/>
                <a:cs typeface="Andalus" pitchFamily="18" charset="-78"/>
              </a:rPr>
              <a:t>5-Post modification. </a:t>
            </a:r>
          </a:p>
          <a:p>
            <a:pPr algn="l"/>
            <a:r>
              <a:rPr lang="en-US" dirty="0" smtClean="0">
                <a:solidFill>
                  <a:srgbClr val="002060"/>
                </a:solidFill>
                <a:latin typeface="Andalus" pitchFamily="18" charset="-78"/>
                <a:cs typeface="Andalus" pitchFamily="18" charset="-78"/>
              </a:rPr>
              <a:t> </a:t>
            </a:r>
          </a:p>
          <a:p>
            <a:pPr algn="l"/>
            <a:endParaRPr lang="en-US" dirty="0">
              <a:solidFill>
                <a:srgbClr val="002060"/>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958" y="1125672"/>
            <a:ext cx="7696199" cy="4894079"/>
          </a:xfrm>
        </p:spPr>
        <p:txBody>
          <a:bodyPr/>
          <a:lstStyle/>
          <a:p>
            <a:pPr marL="0" indent="0">
              <a:buNone/>
            </a:pPr>
            <a:r>
              <a:rPr lang="en-US" dirty="0" smtClean="0"/>
              <a:t>   </a:t>
            </a:r>
            <a:endParaRPr lang="en-US" dirty="0"/>
          </a:p>
        </p:txBody>
      </p:sp>
      <p:sp>
        <p:nvSpPr>
          <p:cNvPr id="4" name="Rectangle 3"/>
          <p:cNvSpPr/>
          <p:nvPr/>
        </p:nvSpPr>
        <p:spPr>
          <a:xfrm>
            <a:off x="152400" y="304800"/>
            <a:ext cx="8763000" cy="5632311"/>
          </a:xfrm>
          <a:prstGeom prst="rect">
            <a:avLst/>
          </a:prstGeom>
        </p:spPr>
        <p:txBody>
          <a:bodyPr wrap="square">
            <a:spAutoFit/>
          </a:bodyPr>
          <a:lstStyle/>
          <a:p>
            <a:pPr>
              <a:buNone/>
            </a:pPr>
            <a:r>
              <a:rPr lang="en-US" i="1" dirty="0" smtClean="0">
                <a:solidFill>
                  <a:srgbClr val="002060"/>
                </a:solidFill>
                <a:latin typeface="Andalus" pitchFamily="18" charset="-78"/>
                <a:cs typeface="Andalus" pitchFamily="18" charset="-78"/>
              </a:rPr>
              <a:t>  </a:t>
            </a:r>
            <a:r>
              <a:rPr lang="en-US" sz="2400" i="1" u="sng" dirty="0" smtClean="0">
                <a:solidFill>
                  <a:srgbClr val="002060"/>
                </a:solidFill>
                <a:latin typeface="Andalus" pitchFamily="18" charset="-78"/>
                <a:cs typeface="Andalus" pitchFamily="18" charset="-78"/>
              </a:rPr>
              <a:t>3- </a:t>
            </a:r>
            <a:r>
              <a:rPr lang="en-US" sz="2400" b="1" i="1" u="sng" dirty="0">
                <a:solidFill>
                  <a:srgbClr val="002060"/>
                </a:solidFill>
                <a:latin typeface="Andalus" pitchFamily="18" charset="-78"/>
                <a:cs typeface="Andalus" pitchFamily="18" charset="-78"/>
              </a:rPr>
              <a:t>Insertion</a:t>
            </a:r>
            <a:r>
              <a:rPr lang="en-US" sz="2400" i="1" dirty="0">
                <a:solidFill>
                  <a:srgbClr val="002060"/>
                </a:solidFill>
                <a:latin typeface="Andalus" pitchFamily="18" charset="-78"/>
                <a:cs typeface="Andalus" pitchFamily="18" charset="-78"/>
              </a:rPr>
              <a:t>: </a:t>
            </a:r>
            <a:endParaRPr lang="en-US" sz="2400" i="1" dirty="0" smtClean="0">
              <a:solidFill>
                <a:srgbClr val="002060"/>
              </a:solidFill>
              <a:latin typeface="Andalus" pitchFamily="18" charset="-78"/>
              <a:cs typeface="Andalus" pitchFamily="18" charset="-78"/>
            </a:endParaRPr>
          </a:p>
          <a:p>
            <a:pPr>
              <a:buNone/>
            </a:pPr>
            <a:r>
              <a:rPr lang="en-US" sz="2400" i="1" dirty="0">
                <a:solidFill>
                  <a:srgbClr val="002060"/>
                </a:solidFill>
                <a:latin typeface="Andalus" pitchFamily="18" charset="-78"/>
                <a:cs typeface="Andalus" pitchFamily="18" charset="-78"/>
              </a:rPr>
              <a:t> </a:t>
            </a:r>
            <a:r>
              <a:rPr lang="en-US" sz="2400" i="1" dirty="0" smtClean="0">
                <a:solidFill>
                  <a:srgbClr val="002060"/>
                </a:solidFill>
                <a:latin typeface="Andalus" pitchFamily="18" charset="-78"/>
                <a:cs typeface="Andalus" pitchFamily="18" charset="-78"/>
              </a:rPr>
              <a:t>   This </a:t>
            </a:r>
            <a:r>
              <a:rPr lang="en-US" sz="2400" i="1" dirty="0">
                <a:solidFill>
                  <a:srgbClr val="002060"/>
                </a:solidFill>
                <a:latin typeface="Andalus" pitchFamily="18" charset="-78"/>
                <a:cs typeface="Andalus" pitchFamily="18" charset="-78"/>
              </a:rPr>
              <a:t>involves the addition of one of extra nucleotide between these present in DNA. Such material are acridine and </a:t>
            </a:r>
            <a:r>
              <a:rPr lang="en-US" sz="2400" i="1" dirty="0" err="1">
                <a:solidFill>
                  <a:srgbClr val="002060"/>
                </a:solidFill>
                <a:latin typeface="Andalus" pitchFamily="18" charset="-78"/>
                <a:cs typeface="Andalus" pitchFamily="18" charset="-78"/>
              </a:rPr>
              <a:t>proflavine</a:t>
            </a:r>
            <a:r>
              <a:rPr lang="en-US" sz="2400" i="1" dirty="0" smtClean="0">
                <a:solidFill>
                  <a:srgbClr val="002060"/>
                </a:solidFill>
                <a:latin typeface="Andalus" pitchFamily="18" charset="-78"/>
                <a:cs typeface="Andalus" pitchFamily="18" charset="-78"/>
              </a:rPr>
              <a:t>.</a:t>
            </a:r>
          </a:p>
          <a:p>
            <a:pPr>
              <a:buNone/>
            </a:pPr>
            <a:endParaRPr lang="en-US" sz="2400" i="1" dirty="0">
              <a:solidFill>
                <a:srgbClr val="002060"/>
              </a:solidFill>
              <a:latin typeface="Andalus" pitchFamily="18" charset="-78"/>
              <a:cs typeface="Andalus" pitchFamily="18" charset="-78"/>
            </a:endParaRPr>
          </a:p>
          <a:p>
            <a:pPr>
              <a:buNone/>
            </a:pPr>
            <a:r>
              <a:rPr lang="en-US" sz="2400" i="1" dirty="0" smtClean="0">
                <a:solidFill>
                  <a:srgbClr val="002060"/>
                </a:solidFill>
                <a:latin typeface="Andalus" pitchFamily="18" charset="-78"/>
                <a:cs typeface="Andalus" pitchFamily="18" charset="-78"/>
              </a:rPr>
              <a:t>These </a:t>
            </a:r>
            <a:r>
              <a:rPr lang="en-US" sz="2400" i="1" dirty="0">
                <a:solidFill>
                  <a:srgbClr val="002060"/>
                </a:solidFill>
                <a:latin typeface="Andalus" pitchFamily="18" charset="-78"/>
                <a:cs typeface="Andalus" pitchFamily="18" charset="-78"/>
              </a:rPr>
              <a:t>materials inserted between bases in DNA and produce a gap that causes errors during replication. </a:t>
            </a:r>
            <a:endParaRPr lang="en-US" sz="2400" i="1" dirty="0" smtClean="0">
              <a:solidFill>
                <a:srgbClr val="002060"/>
              </a:solidFill>
              <a:latin typeface="Andalus" pitchFamily="18" charset="-78"/>
              <a:cs typeface="Andalus" pitchFamily="18" charset="-78"/>
            </a:endParaRPr>
          </a:p>
          <a:p>
            <a:pPr>
              <a:buNone/>
            </a:pPr>
            <a:r>
              <a:rPr lang="en-US" sz="2400" i="1" dirty="0" smtClean="0">
                <a:solidFill>
                  <a:srgbClr val="002060"/>
                </a:solidFill>
                <a:latin typeface="Andalus" pitchFamily="18" charset="-78"/>
                <a:cs typeface="Andalus" pitchFamily="18" charset="-78"/>
              </a:rPr>
              <a:t>This </a:t>
            </a:r>
            <a:r>
              <a:rPr lang="en-US" sz="2400" i="1" dirty="0">
                <a:solidFill>
                  <a:srgbClr val="002060"/>
                </a:solidFill>
                <a:latin typeface="Andalus" pitchFamily="18" charset="-78"/>
                <a:cs typeface="Andalus" pitchFamily="18" charset="-78"/>
              </a:rPr>
              <a:t>is one type of frame shift mutation.</a:t>
            </a:r>
          </a:p>
          <a:p>
            <a:pPr>
              <a:buNone/>
            </a:pPr>
            <a:r>
              <a:rPr lang="en-US" sz="2400" b="1" i="1" u="sng" dirty="0">
                <a:solidFill>
                  <a:srgbClr val="002060"/>
                </a:solidFill>
                <a:latin typeface="Andalus" pitchFamily="18" charset="-78"/>
                <a:cs typeface="Andalus" pitchFamily="18" charset="-78"/>
              </a:rPr>
              <a:t>4- Deletion</a:t>
            </a:r>
            <a:r>
              <a:rPr lang="en-US" sz="2400" b="1" dirty="0">
                <a:solidFill>
                  <a:srgbClr val="002060"/>
                </a:solidFill>
                <a:latin typeface="Andalus" pitchFamily="18" charset="-78"/>
                <a:cs typeface="Andalus" pitchFamily="18" charset="-78"/>
              </a:rPr>
              <a:t>: </a:t>
            </a:r>
            <a:endParaRPr lang="en-US" sz="2400" b="1" dirty="0" smtClean="0">
              <a:solidFill>
                <a:srgbClr val="002060"/>
              </a:solidFill>
              <a:latin typeface="Andalus" pitchFamily="18" charset="-78"/>
              <a:cs typeface="Andalus" pitchFamily="18" charset="-78"/>
            </a:endParaRPr>
          </a:p>
          <a:p>
            <a:pPr>
              <a:buNone/>
            </a:pPr>
            <a:r>
              <a:rPr lang="en-US" sz="2400" b="1" i="1" dirty="0">
                <a:solidFill>
                  <a:srgbClr val="002060"/>
                </a:solidFill>
                <a:latin typeface="Andalus" pitchFamily="18" charset="-78"/>
                <a:cs typeface="Andalus" pitchFamily="18" charset="-78"/>
              </a:rPr>
              <a:t> </a:t>
            </a:r>
            <a:r>
              <a:rPr lang="en-US" sz="2400" b="1" i="1" dirty="0" smtClean="0">
                <a:solidFill>
                  <a:srgbClr val="002060"/>
                </a:solidFill>
                <a:latin typeface="Andalus" pitchFamily="18" charset="-78"/>
                <a:cs typeface="Andalus" pitchFamily="18" charset="-78"/>
              </a:rPr>
              <a:t>   </a:t>
            </a:r>
            <a:r>
              <a:rPr lang="en-US" sz="2400" i="1" dirty="0" smtClean="0">
                <a:solidFill>
                  <a:srgbClr val="002060"/>
                </a:solidFill>
                <a:latin typeface="Andalus" pitchFamily="18" charset="-78"/>
                <a:cs typeface="Andalus" pitchFamily="18" charset="-78"/>
              </a:rPr>
              <a:t>Involve </a:t>
            </a:r>
            <a:r>
              <a:rPr lang="en-US" sz="2400" i="1" dirty="0">
                <a:solidFill>
                  <a:srgbClr val="002060"/>
                </a:solidFill>
                <a:latin typeface="Andalus" pitchFamily="18" charset="-78"/>
                <a:cs typeface="Andalus" pitchFamily="18" charset="-78"/>
              </a:rPr>
              <a:t>the deletion of one or more nucleotides in DNA. Such mutation produced by the modification and removal of base pair, deletions can be caused by deaminating reagents or by proflavine, or due to hydrolyses of nucleosides by high pH or temperature or by action of covalent cross linking reagent or by alkylating. </a:t>
            </a:r>
            <a:endParaRPr lang="en-US" sz="2400" i="1" dirty="0" smtClean="0">
              <a:solidFill>
                <a:srgbClr val="002060"/>
              </a:solidFill>
              <a:latin typeface="Andalus" pitchFamily="18" charset="-78"/>
              <a:cs typeface="Andalus" pitchFamily="18" charset="-78"/>
            </a:endParaRPr>
          </a:p>
          <a:p>
            <a:pPr>
              <a:buNone/>
            </a:pPr>
            <a:endParaRPr lang="en-US" sz="2400" i="1" dirty="0">
              <a:solidFill>
                <a:srgbClr val="002060"/>
              </a:solidFill>
              <a:latin typeface="Andalus" pitchFamily="18" charset="-78"/>
              <a:cs typeface="Andalus" pitchFamily="18" charset="-78"/>
            </a:endParaRPr>
          </a:p>
          <a:p>
            <a:pPr>
              <a:buNone/>
            </a:pPr>
            <a:r>
              <a:rPr lang="en-US" sz="2400" i="1" dirty="0" smtClean="0">
                <a:solidFill>
                  <a:srgbClr val="002060"/>
                </a:solidFill>
                <a:latin typeface="Andalus" pitchFamily="18" charset="-78"/>
                <a:cs typeface="Andalus" pitchFamily="18" charset="-78"/>
              </a:rPr>
              <a:t>It </a:t>
            </a:r>
            <a:r>
              <a:rPr lang="en-US" sz="2400" i="1" dirty="0">
                <a:solidFill>
                  <a:srgbClr val="002060"/>
                </a:solidFill>
                <a:latin typeface="Andalus" pitchFamily="18" charset="-78"/>
                <a:cs typeface="Andalus" pitchFamily="18" charset="-78"/>
              </a:rPr>
              <a:t>is also type of frame shift </a:t>
            </a:r>
            <a:r>
              <a:rPr lang="en-US" sz="2400" i="1" dirty="0" smtClean="0">
                <a:solidFill>
                  <a:srgbClr val="002060"/>
                </a:solidFill>
                <a:latin typeface="Andalus" pitchFamily="18" charset="-78"/>
                <a:cs typeface="Andalus" pitchFamily="18" charset="-78"/>
              </a:rPr>
              <a:t>mutation.</a:t>
            </a:r>
            <a:endParaRPr lang="en-US" sz="2400" dirty="0"/>
          </a:p>
        </p:txBody>
      </p:sp>
    </p:spTree>
    <p:extLst>
      <p:ext uri="{BB962C8B-B14F-4D97-AF65-F5344CB8AC3E}">
        <p14:creationId xmlns="" xmlns:p14="http://schemas.microsoft.com/office/powerpoint/2010/main" val="2786478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28600"/>
            <a:ext cx="4267200" cy="5791200"/>
          </a:xfrm>
        </p:spPr>
        <p:txBody>
          <a:bodyPr>
            <a:noAutofit/>
          </a:bodyPr>
          <a:lstStyle/>
          <a:p>
            <a:pPr marL="0" indent="0" algn="justLow">
              <a:buNone/>
            </a:pPr>
            <a:r>
              <a:rPr lang="en-US" sz="2000" i="1" dirty="0" smtClean="0">
                <a:solidFill>
                  <a:srgbClr val="002060"/>
                </a:solidFill>
                <a:latin typeface="Andalus" pitchFamily="18" charset="-78"/>
                <a:cs typeface="Andalus" pitchFamily="18" charset="-78"/>
              </a:rPr>
              <a:t>Not all point mutation in DNA are lethal transition and transversion result in the replacement of only one amino acid in the peptide chain, and the defective protein is still functional, there fore it is called a silent</a:t>
            </a:r>
          </a:p>
          <a:p>
            <a:pPr marL="0" indent="0" algn="justLow">
              <a:buNone/>
            </a:pPr>
            <a:r>
              <a:rPr lang="en-US" sz="2000" i="1" dirty="0" smtClean="0">
                <a:solidFill>
                  <a:srgbClr val="002060"/>
                </a:solidFill>
                <a:latin typeface="Andalus" pitchFamily="18" charset="-78"/>
                <a:cs typeface="Andalus" pitchFamily="18" charset="-78"/>
              </a:rPr>
              <a:t>mutation</a:t>
            </a:r>
            <a:r>
              <a:rPr lang="en-US" sz="2000" i="1" dirty="0" smtClean="0">
                <a:solidFill>
                  <a:srgbClr val="002060"/>
                </a:solidFill>
                <a:latin typeface="Andalus" pitchFamily="18" charset="-78"/>
                <a:cs typeface="Andalus" pitchFamily="18" charset="-78"/>
              </a:rPr>
              <a:t>.</a:t>
            </a:r>
          </a:p>
          <a:p>
            <a:pPr marL="0" indent="0" algn="justLow">
              <a:buNone/>
            </a:pPr>
            <a:r>
              <a:rPr lang="en-US" sz="2000" i="1" dirty="0" smtClean="0">
                <a:solidFill>
                  <a:srgbClr val="002060"/>
                </a:solidFill>
                <a:latin typeface="Andalus" pitchFamily="18" charset="-78"/>
                <a:cs typeface="Andalus" pitchFamily="18" charset="-78"/>
              </a:rPr>
              <a:t> </a:t>
            </a:r>
            <a:r>
              <a:rPr lang="en-US" sz="2000" i="1" dirty="0" smtClean="0">
                <a:solidFill>
                  <a:srgbClr val="002060"/>
                </a:solidFill>
                <a:latin typeface="Andalus" pitchFamily="18" charset="-78"/>
                <a:cs typeface="Andalus" pitchFamily="18" charset="-78"/>
              </a:rPr>
              <a:t>However, insertion and deletion mutants caused all the DNA to be misread and are lethal.</a:t>
            </a:r>
          </a:p>
          <a:p>
            <a:pPr marL="0" indent="0" algn="justLow">
              <a:buNone/>
            </a:pPr>
            <a:r>
              <a:rPr lang="en-US" sz="2000" i="1" dirty="0" smtClean="0">
                <a:solidFill>
                  <a:srgbClr val="002060"/>
                </a:solidFill>
                <a:latin typeface="Andalus" pitchFamily="18" charset="-78"/>
                <a:cs typeface="Andalus" pitchFamily="18" charset="-78"/>
              </a:rPr>
              <a:t>Another class of mutation results from deletion of segments of DNA that is many nucleotides, if the number of deleted nucleotide is 3 or some multiple 3 there is no frame shift error, but the protein </a:t>
            </a:r>
            <a:r>
              <a:rPr lang="en-US" sz="2000" i="1" dirty="0" smtClean="0">
                <a:solidFill>
                  <a:srgbClr val="002060"/>
                </a:solidFill>
                <a:latin typeface="Andalus" pitchFamily="18" charset="-78"/>
                <a:cs typeface="Andalus" pitchFamily="18" charset="-78"/>
              </a:rPr>
              <a:t>produced may </a:t>
            </a:r>
            <a:r>
              <a:rPr lang="en-US" sz="2000" i="1" dirty="0" smtClean="0">
                <a:solidFill>
                  <a:srgbClr val="002060"/>
                </a:solidFill>
                <a:latin typeface="Andalus" pitchFamily="18" charset="-78"/>
                <a:cs typeface="Andalus" pitchFamily="18" charset="-78"/>
              </a:rPr>
              <a:t>be defective because one or more amino acid are deleted from </a:t>
            </a:r>
            <a:r>
              <a:rPr lang="en-US" sz="1800" i="1" dirty="0" smtClean="0">
                <a:solidFill>
                  <a:srgbClr val="002060"/>
                </a:solidFill>
                <a:latin typeface="Andalus" pitchFamily="18" charset="-78"/>
                <a:cs typeface="Andalus" pitchFamily="18" charset="-78"/>
              </a:rPr>
              <a:t>its sequence.</a:t>
            </a:r>
            <a:endParaRPr lang="en-US" sz="1800" i="1" dirty="0">
              <a:solidFill>
                <a:srgbClr val="002060"/>
              </a:solidFill>
              <a:latin typeface="Andalus" pitchFamily="18" charset="-78"/>
              <a:cs typeface="Andalus" pitchFamily="18" charset="-78"/>
            </a:endParaRPr>
          </a:p>
        </p:txBody>
      </p:sp>
      <p:pic>
        <p:nvPicPr>
          <p:cNvPr id="5" name="Content Placeholder 4" descr="w.PNG"/>
          <p:cNvPicPr>
            <a:picLocks noGrp="1" noChangeAspect="1"/>
          </p:cNvPicPr>
          <p:nvPr>
            <p:ph sz="half" idx="2"/>
          </p:nvPr>
        </p:nvPicPr>
        <p:blipFill>
          <a:blip r:embed="rId2" cstate="print"/>
          <a:stretch>
            <a:fillRect/>
          </a:stretch>
        </p:blipFill>
        <p:spPr>
          <a:xfrm>
            <a:off x="4724400" y="228600"/>
            <a:ext cx="3733800" cy="6248400"/>
          </a:xfr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7714" y="0"/>
            <a:ext cx="4735286" cy="5211925"/>
          </a:xfrm>
        </p:spPr>
        <p:txBody>
          <a:bodyPr>
            <a:noAutofit/>
          </a:bodyPr>
          <a:lstStyle/>
          <a:p>
            <a:pPr marL="0" indent="0">
              <a:buNone/>
            </a:pPr>
            <a:r>
              <a:rPr lang="en-US" sz="2000" i="1" dirty="0" smtClean="0">
                <a:solidFill>
                  <a:srgbClr val="002060"/>
                </a:solidFill>
                <a:latin typeface="Andalus" pitchFamily="18" charset="-78"/>
                <a:cs typeface="Andalus" pitchFamily="18" charset="-78"/>
              </a:rPr>
              <a:t>Some chemical reagent produce mutation as </a:t>
            </a:r>
            <a:r>
              <a:rPr lang="en-US" sz="2000" i="1" dirty="0" smtClean="0">
                <a:solidFill>
                  <a:srgbClr val="002060"/>
                </a:solidFill>
                <a:latin typeface="Andalus" pitchFamily="18" charset="-78"/>
                <a:cs typeface="Andalus" pitchFamily="18" charset="-78"/>
              </a:rPr>
              <a:t>caffeine, γ- </a:t>
            </a:r>
            <a:r>
              <a:rPr lang="en-US" sz="2000" i="1" dirty="0" smtClean="0">
                <a:solidFill>
                  <a:srgbClr val="002060"/>
                </a:solidFill>
                <a:latin typeface="Andalus" pitchFamily="18" charset="-78"/>
                <a:cs typeface="Andalus" pitchFamily="18" charset="-78"/>
              </a:rPr>
              <a:t>rays and x-rays are powerful mutagens. </a:t>
            </a:r>
            <a:r>
              <a:rPr lang="en-US" sz="2000" i="1" dirty="0" smtClean="0">
                <a:solidFill>
                  <a:srgbClr val="002060"/>
                </a:solidFill>
                <a:latin typeface="Andalus" pitchFamily="18" charset="-78"/>
                <a:cs typeface="Andalus" pitchFamily="18" charset="-78"/>
              </a:rPr>
              <a:t>U.V caused </a:t>
            </a:r>
            <a:r>
              <a:rPr lang="en-US" sz="2000" i="1" dirty="0" smtClean="0">
                <a:solidFill>
                  <a:srgbClr val="002060"/>
                </a:solidFill>
                <a:latin typeface="Andalus" pitchFamily="18" charset="-78"/>
                <a:cs typeface="Andalus" pitchFamily="18" charset="-78"/>
              </a:rPr>
              <a:t>skin cancer. </a:t>
            </a:r>
            <a:endParaRPr lang="en-US" sz="2000" i="1" dirty="0" smtClean="0">
              <a:solidFill>
                <a:srgbClr val="002060"/>
              </a:solidFill>
              <a:latin typeface="Andalus" pitchFamily="18" charset="-78"/>
              <a:cs typeface="Andalus" pitchFamily="18" charset="-78"/>
            </a:endParaRPr>
          </a:p>
          <a:p>
            <a:pPr marL="0" indent="0">
              <a:buNone/>
            </a:pPr>
            <a:endParaRPr lang="en-US" sz="2000" i="1" dirty="0" smtClean="0">
              <a:solidFill>
                <a:srgbClr val="002060"/>
              </a:solidFill>
              <a:latin typeface="Andalus" pitchFamily="18" charset="-78"/>
              <a:cs typeface="Andalus" pitchFamily="18" charset="-78"/>
            </a:endParaRPr>
          </a:p>
          <a:p>
            <a:pPr marL="0" indent="0">
              <a:buNone/>
            </a:pPr>
            <a:r>
              <a:rPr lang="en-US" sz="2000" i="1" dirty="0" smtClean="0">
                <a:solidFill>
                  <a:srgbClr val="002060"/>
                </a:solidFill>
                <a:latin typeface="Andalus" pitchFamily="18" charset="-78"/>
                <a:cs typeface="Andalus" pitchFamily="18" charset="-78"/>
              </a:rPr>
              <a:t>The </a:t>
            </a:r>
            <a:r>
              <a:rPr lang="en-US" sz="2000" i="1" dirty="0" smtClean="0">
                <a:solidFill>
                  <a:srgbClr val="002060"/>
                </a:solidFill>
                <a:latin typeface="Andalus" pitchFamily="18" charset="-78"/>
                <a:cs typeface="Andalus" pitchFamily="18" charset="-78"/>
              </a:rPr>
              <a:t>most common damage of U.V</a:t>
            </a:r>
          </a:p>
          <a:p>
            <a:pPr marL="0" indent="0">
              <a:buNone/>
            </a:pPr>
            <a:r>
              <a:rPr lang="en-US" sz="2000" i="1" dirty="0" smtClean="0">
                <a:solidFill>
                  <a:srgbClr val="002060"/>
                </a:solidFill>
                <a:latin typeface="Andalus" pitchFamily="18" charset="-78"/>
                <a:cs typeface="Andalus" pitchFamily="18" charset="-78"/>
              </a:rPr>
              <a:t>is the formation of thymine- dimmers, in which </a:t>
            </a:r>
            <a:r>
              <a:rPr lang="en-US" sz="2000" i="1" dirty="0" smtClean="0">
                <a:solidFill>
                  <a:srgbClr val="002060"/>
                </a:solidFill>
                <a:latin typeface="Andalus" pitchFamily="18" charset="-78"/>
                <a:cs typeface="Andalus" pitchFamily="18" charset="-78"/>
              </a:rPr>
              <a:t>two thymine </a:t>
            </a:r>
            <a:r>
              <a:rPr lang="en-US" sz="2000" i="1" dirty="0" smtClean="0">
                <a:solidFill>
                  <a:srgbClr val="002060"/>
                </a:solidFill>
                <a:latin typeface="Andalus" pitchFamily="18" charset="-78"/>
                <a:cs typeface="Andalus" pitchFamily="18" charset="-78"/>
              </a:rPr>
              <a:t>residue covalently joined by cyclobutane ring.</a:t>
            </a:r>
          </a:p>
          <a:p>
            <a:pPr marL="0" indent="0">
              <a:buNone/>
            </a:pPr>
            <a:endParaRPr lang="en-US" sz="2000" i="1" dirty="0" smtClean="0">
              <a:solidFill>
                <a:srgbClr val="002060"/>
              </a:solidFill>
              <a:latin typeface="Andalus" pitchFamily="18" charset="-78"/>
              <a:cs typeface="Andalus" pitchFamily="18" charset="-78"/>
            </a:endParaRPr>
          </a:p>
          <a:p>
            <a:pPr marL="0" indent="0">
              <a:buNone/>
            </a:pPr>
            <a:r>
              <a:rPr lang="en-US" sz="2000" i="1" dirty="0" smtClean="0">
                <a:solidFill>
                  <a:srgbClr val="002060"/>
                </a:solidFill>
                <a:latin typeface="Andalus" pitchFamily="18" charset="-78"/>
                <a:cs typeface="Andalus" pitchFamily="18" charset="-78"/>
              </a:rPr>
              <a:t>Thymine </a:t>
            </a:r>
            <a:r>
              <a:rPr lang="en-US" sz="2000" i="1" dirty="0" smtClean="0">
                <a:solidFill>
                  <a:srgbClr val="002060"/>
                </a:solidFill>
                <a:latin typeface="Andalus" pitchFamily="18" charset="-78"/>
                <a:cs typeface="Andalus" pitchFamily="18" charset="-78"/>
              </a:rPr>
              <a:t>dimmer stop the replication of DNA. </a:t>
            </a:r>
            <a:r>
              <a:rPr lang="en-US" sz="2000" i="1" dirty="0" smtClean="0">
                <a:solidFill>
                  <a:srgbClr val="002060"/>
                </a:solidFill>
                <a:latin typeface="Andalus" pitchFamily="18" charset="-78"/>
                <a:cs typeface="Andalus" pitchFamily="18" charset="-78"/>
              </a:rPr>
              <a:t>By using </a:t>
            </a:r>
            <a:r>
              <a:rPr lang="en-US" sz="2000" i="1" dirty="0" smtClean="0">
                <a:solidFill>
                  <a:srgbClr val="002060"/>
                </a:solidFill>
                <a:latin typeface="Andalus" pitchFamily="18" charset="-78"/>
                <a:cs typeface="Andalus" pitchFamily="18" charset="-78"/>
              </a:rPr>
              <a:t>enzyme it is harolyse and its gap can be repaired.</a:t>
            </a:r>
            <a:endParaRPr lang="en-US" sz="2000" i="1" dirty="0">
              <a:solidFill>
                <a:srgbClr val="002060"/>
              </a:solidFill>
              <a:latin typeface="Andalus" pitchFamily="18" charset="-78"/>
              <a:cs typeface="Andalus" pitchFamily="18" charset="-78"/>
            </a:endParaRPr>
          </a:p>
        </p:txBody>
      </p:sp>
      <p:graphicFrame>
        <p:nvGraphicFramePr>
          <p:cNvPr id="5" name="Content Placeholder 4"/>
          <p:cNvGraphicFramePr>
            <a:graphicFrameLocks noGrp="1"/>
          </p:cNvGraphicFramePr>
          <p:nvPr>
            <p:ph sz="half" idx="2"/>
            <p:extLst>
              <p:ext uri="{D42A27DB-BD31-4B8C-83A1-F6EECF244321}">
                <p14:modId xmlns="" xmlns:p14="http://schemas.microsoft.com/office/powerpoint/2010/main" val="503267268"/>
              </p:ext>
            </p:extLst>
          </p:nvPr>
        </p:nvGraphicFramePr>
        <p:xfrm>
          <a:off x="4718956" y="1447800"/>
          <a:ext cx="3815444" cy="3886200"/>
        </p:xfrm>
        <a:graphic>
          <a:graphicData uri="http://schemas.openxmlformats.org/drawingml/2006/table">
            <a:tbl>
              <a:tblPr firstRow="1" bandRow="1">
                <a:tableStyleId>{2D5ABB26-0587-4C30-8999-92F81FD0307C}</a:tableStyleId>
              </a:tblPr>
              <a:tblGrid>
                <a:gridCol w="3815444">
                  <a:extLst>
                    <a:ext uri="{9D8B030D-6E8A-4147-A177-3AD203B41FA5}">
                      <a16:colId xmlns="" xmlns:a16="http://schemas.microsoft.com/office/drawing/2014/main" val="20000"/>
                    </a:ext>
                  </a:extLst>
                </a:gridCol>
              </a:tblGrid>
              <a:tr h="3121530">
                <a:tc>
                  <a:txBody>
                    <a:bodyPr/>
                    <a:lstStyle/>
                    <a:p>
                      <a:endParaRPr lang="en-US"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764670">
                <a:tc>
                  <a:txBody>
                    <a:bodyPr/>
                    <a:lstStyle/>
                    <a:p>
                      <a:endParaRPr lang="en-US" dirty="0"/>
                    </a:p>
                  </a:txBody>
                  <a:tcPr>
                    <a:lnT>
                      <a:noFill/>
                    </a:lnT>
                  </a:tcPr>
                </a:tc>
                <a:extLst>
                  <a:ext uri="{0D108BD9-81ED-4DB2-BD59-A6C34878D82A}">
                    <a16:rowId xmlns="" xmlns:a16="http://schemas.microsoft.com/office/drawing/2014/main" val="10001"/>
                  </a:ext>
                </a:extLst>
              </a:tr>
            </a:tbl>
          </a:graphicData>
        </a:graphic>
      </p:graphicFrame>
      <p:pic>
        <p:nvPicPr>
          <p:cNvPr id="6" name="Picture 5" descr="edd.PNG"/>
          <p:cNvPicPr>
            <a:picLocks noChangeAspect="1"/>
          </p:cNvPicPr>
          <p:nvPr/>
        </p:nvPicPr>
        <p:blipFill>
          <a:blip r:embed="rId3" cstate="print"/>
          <a:stretch>
            <a:fillRect/>
          </a:stretch>
        </p:blipFill>
        <p:spPr>
          <a:xfrm>
            <a:off x="4953000" y="228600"/>
            <a:ext cx="3570514" cy="2286000"/>
          </a:xfrm>
          <a:prstGeom prst="rect">
            <a:avLst/>
          </a:prstGeom>
        </p:spPr>
      </p:pic>
      <p:pic>
        <p:nvPicPr>
          <p:cNvPr id="7" name="Picture 6" descr="yy.PNG"/>
          <p:cNvPicPr>
            <a:picLocks noChangeAspect="1"/>
          </p:cNvPicPr>
          <p:nvPr/>
        </p:nvPicPr>
        <p:blipFill>
          <a:blip r:embed="rId4" cstate="print"/>
          <a:stretch>
            <a:fillRect/>
          </a:stretch>
        </p:blipFill>
        <p:spPr>
          <a:xfrm>
            <a:off x="5300702" y="2895600"/>
            <a:ext cx="3200400" cy="3339353"/>
          </a:xfrm>
          <a:prstGeom prst="rect">
            <a:avLst/>
          </a:prstGeom>
          <a:ln w="387350" cmpd="tri">
            <a:solidFill>
              <a:schemeClr val="bg1"/>
            </a:solidFill>
          </a:ln>
          <a:effectLst>
            <a:glow rad="101600">
              <a:schemeClr val="bg1">
                <a:alpha val="60000"/>
              </a:schemeClr>
            </a:glow>
            <a:softEdge rad="317500"/>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8"/>
          <p:cNvSpPr>
            <a:spLocks noGrp="1" noChangeArrowheads="1"/>
          </p:cNvSpPr>
          <p:nvPr>
            <p:ph type="dt" sz="quarter" idx="4294967295"/>
          </p:nvPr>
        </p:nvSpPr>
        <p:spPr bwMode="auto">
          <a:xfrm>
            <a:off x="5405438" y="6042025"/>
            <a:ext cx="684212"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491EFC7B-1159-4D9E-8058-A6315DD72C62}" type="datetime1">
              <a:rPr lang="en-US" altLang="ar-IQ" sz="1200" smtClean="0">
                <a:solidFill>
                  <a:schemeClr val="tx1"/>
                </a:solidFill>
                <a:latin typeface="Arial" pitchFamily="34" charset="0"/>
                <a:cs typeface="Arial" pitchFamily="34" charset="0"/>
              </a:rPr>
              <a:pPr fontAlgn="base">
                <a:spcBef>
                  <a:spcPct val="0"/>
                </a:spcBef>
                <a:spcAft>
                  <a:spcPct val="0"/>
                </a:spcAft>
              </a:pPr>
              <a:t>2/22/2019</a:t>
            </a:fld>
            <a:endParaRPr lang="en-US" altLang="ar-IQ" sz="1200" smtClean="0">
              <a:solidFill>
                <a:schemeClr val="tx1"/>
              </a:solidFill>
              <a:latin typeface="Arial" pitchFamily="34" charset="0"/>
              <a:cs typeface="Arial" pitchFamily="34" charset="0"/>
            </a:endParaRPr>
          </a:p>
        </p:txBody>
      </p:sp>
      <p:sp>
        <p:nvSpPr>
          <p:cNvPr id="61443" name="Rectangle 10"/>
          <p:cNvSpPr>
            <a:spLocks noGrp="1" noChangeArrowheads="1"/>
          </p:cNvSpPr>
          <p:nvPr>
            <p:ph type="sldNum" sz="quarter" idx="4294967295"/>
          </p:nvPr>
        </p:nvSpPr>
        <p:spPr bwMode="auto">
          <a:xfrm>
            <a:off x="6445250" y="6042025"/>
            <a:ext cx="512763" cy="365125"/>
          </a:xfrm>
          <a:prstGeom prst="rect">
            <a:avLst/>
          </a:prstGeom>
          <a:noFill/>
          <a:ln>
            <a:miter lim="800000"/>
            <a:headEnd/>
            <a:tailEnd/>
          </a:ln>
        </p:spPr>
        <p:txBody>
          <a:bodyPr/>
          <a:lstStyle/>
          <a:p>
            <a:fld id="{C110B1F2-834D-45F7-AC08-D4F161F50556}" type="slidenum">
              <a:rPr lang="en-US" altLang="en-US" sz="1200">
                <a:solidFill>
                  <a:schemeClr val="tx1"/>
                </a:solidFill>
                <a:latin typeface="Arial Black" pitchFamily="34" charset="0"/>
                <a:cs typeface="Arial" pitchFamily="34" charset="0"/>
              </a:rPr>
              <a:pPr/>
              <a:t>23</a:t>
            </a:fld>
            <a:endParaRPr lang="en-US" altLang="en-US" sz="1200">
              <a:solidFill>
                <a:schemeClr val="tx1"/>
              </a:solidFill>
              <a:latin typeface="Arial Black" pitchFamily="34" charset="0"/>
              <a:cs typeface="Arial" pitchFamily="34" charset="0"/>
            </a:endParaRPr>
          </a:p>
        </p:txBody>
      </p:sp>
      <p:sp>
        <p:nvSpPr>
          <p:cNvPr id="106500" name="WordArt 7"/>
          <p:cNvSpPr>
            <a:spLocks noChangeArrowheads="1" noChangeShapeType="1" noTextEdit="1"/>
          </p:cNvSpPr>
          <p:nvPr/>
        </p:nvSpPr>
        <p:spPr bwMode="auto">
          <a:xfrm>
            <a:off x="468313" y="549275"/>
            <a:ext cx="8135937" cy="4751388"/>
          </a:xfrm>
          <a:prstGeom prst="rect">
            <a:avLst/>
          </a:prstGeom>
        </p:spPr>
        <p:txBody>
          <a:bodyPr wrap="none" fromWordArt="1">
            <a:prstTxWarp prst="textPlain">
              <a:avLst>
                <a:gd name="adj" fmla="val 50389"/>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ladimir Script"/>
              </a:rPr>
              <a:t>Thank You</a:t>
            </a:r>
            <a:endParaRPr lang="ar-SA"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ladimir Scrip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06500"/>
                                        </p:tgtEl>
                                        <p:attrNameLst>
                                          <p:attrName>style.visibility</p:attrName>
                                        </p:attrNameLst>
                                      </p:cBhvr>
                                      <p:to>
                                        <p:strVal val="visible"/>
                                      </p:to>
                                    </p:set>
                                    <p:anim calcmode="lin" valueType="num">
                                      <p:cBhvr>
                                        <p:cTn id="7" dur="3000" fill="hold"/>
                                        <p:tgtEl>
                                          <p:spTgt spid="106500"/>
                                        </p:tgtEl>
                                        <p:attrNameLst>
                                          <p:attrName>ppt_w</p:attrName>
                                        </p:attrNameLst>
                                      </p:cBhvr>
                                      <p:tavLst>
                                        <p:tav tm="0">
                                          <p:val>
                                            <p:fltVal val="0"/>
                                          </p:val>
                                        </p:tav>
                                        <p:tav tm="100000">
                                          <p:val>
                                            <p:strVal val="#ppt_w"/>
                                          </p:val>
                                        </p:tav>
                                      </p:tavLst>
                                    </p:anim>
                                    <p:anim calcmode="lin" valueType="num">
                                      <p:cBhvr>
                                        <p:cTn id="8" dur="3000" fill="hold"/>
                                        <p:tgtEl>
                                          <p:spTgt spid="106500"/>
                                        </p:tgtEl>
                                        <p:attrNameLst>
                                          <p:attrName>ppt_h</p:attrName>
                                        </p:attrNameLst>
                                      </p:cBhvr>
                                      <p:tavLst>
                                        <p:tav tm="0">
                                          <p:val>
                                            <p:fltVal val="0"/>
                                          </p:val>
                                        </p:tav>
                                        <p:tav tm="100000">
                                          <p:val>
                                            <p:strVal val="#ppt_h"/>
                                          </p:val>
                                        </p:tav>
                                      </p:tavLst>
                                    </p:anim>
                                    <p:anim calcmode="lin" valueType="num">
                                      <p:cBhvr>
                                        <p:cTn id="9" dur="3000" fill="hold"/>
                                        <p:tgtEl>
                                          <p:spTgt spid="106500"/>
                                        </p:tgtEl>
                                        <p:attrNameLst>
                                          <p:attrName>style.rotation</p:attrName>
                                        </p:attrNameLst>
                                      </p:cBhvr>
                                      <p:tavLst>
                                        <p:tav tm="0">
                                          <p:val>
                                            <p:fltVal val="90"/>
                                          </p:val>
                                        </p:tav>
                                        <p:tav tm="100000">
                                          <p:val>
                                            <p:fltVal val="0"/>
                                          </p:val>
                                        </p:tav>
                                      </p:tavLst>
                                    </p:anim>
                                    <p:animEffect transition="in" filter="fade">
                                      <p:cBhvr>
                                        <p:cTn id="10" dur="3000"/>
                                        <p:tgtEl>
                                          <p:spTgt spid="10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0"/>
            <a:ext cx="7847674" cy="5181600"/>
          </a:xfrm>
        </p:spPr>
        <p:txBody>
          <a:bodyPr/>
          <a:lstStyle/>
          <a:p>
            <a:pPr algn="l"/>
            <a:r>
              <a:rPr lang="en-US" sz="2400" b="1" i="1" u="sng" dirty="0" smtClean="0">
                <a:solidFill>
                  <a:srgbClr val="002060"/>
                </a:solidFill>
              </a:rPr>
              <a:t>1- Activation of amino acid</a:t>
            </a:r>
            <a:br>
              <a:rPr lang="en-US" sz="2400" b="1" i="1" u="sng" dirty="0" smtClean="0">
                <a:solidFill>
                  <a:srgbClr val="002060"/>
                </a:solidFill>
              </a:rPr>
            </a:br>
            <a:r>
              <a:rPr lang="en-US" sz="2400" b="1" i="1" u="sng" dirty="0" smtClean="0">
                <a:solidFill>
                  <a:srgbClr val="002060"/>
                </a:solidFill>
              </a:rPr>
              <a:t/>
            </a:r>
            <a:br>
              <a:rPr lang="en-US" sz="2400" b="1" i="1" u="sng" dirty="0" smtClean="0">
                <a:solidFill>
                  <a:srgbClr val="002060"/>
                </a:solidFill>
              </a:rPr>
            </a:br>
            <a:r>
              <a:rPr lang="en-US" sz="2400" b="1" i="1" dirty="0" smtClean="0">
                <a:solidFill>
                  <a:srgbClr val="002060"/>
                </a:solidFill>
              </a:rPr>
              <a:t>   </a:t>
            </a:r>
            <a:r>
              <a:rPr lang="en-US" sz="2400" i="1" dirty="0" smtClean="0">
                <a:solidFill>
                  <a:srgbClr val="002060"/>
                </a:solidFill>
              </a:rPr>
              <a:t>Each amino acid that is utilized in protein synthesis must be activated by </a:t>
            </a:r>
            <a:r>
              <a:rPr lang="en-US" sz="2400" b="1" i="1" dirty="0" smtClean="0">
                <a:solidFill>
                  <a:srgbClr val="FF0000"/>
                </a:solidFill>
              </a:rPr>
              <a:t>aminoacyl-t- RNA synthetase</a:t>
            </a:r>
            <a:r>
              <a:rPr lang="en-US" sz="2400" b="1" i="1" dirty="0" smtClean="0">
                <a:solidFill>
                  <a:srgbClr val="002060"/>
                </a:solidFill>
              </a:rPr>
              <a:t>. </a:t>
            </a:r>
            <a:br>
              <a:rPr lang="en-US" sz="2400" b="1" i="1" dirty="0" smtClean="0">
                <a:solidFill>
                  <a:srgbClr val="002060"/>
                </a:solidFill>
              </a:rPr>
            </a:br>
            <a:r>
              <a:rPr lang="en-US" sz="2400" b="1" i="1" dirty="0">
                <a:solidFill>
                  <a:srgbClr val="002060"/>
                </a:solidFill>
              </a:rPr>
              <a:t/>
            </a:r>
            <a:br>
              <a:rPr lang="en-US" sz="2400" b="1" i="1" dirty="0">
                <a:solidFill>
                  <a:srgbClr val="002060"/>
                </a:solidFill>
              </a:rPr>
            </a:br>
            <a:r>
              <a:rPr lang="en-US" sz="2400" i="1" dirty="0" smtClean="0">
                <a:solidFill>
                  <a:srgbClr val="002060"/>
                </a:solidFill>
              </a:rPr>
              <a:t>This enzyme is highly specific both for amino acid and the t-RNA. Only L-AA and not D isomers also none of synthetase will function with peptides or the derivative of α-amino acids and </a:t>
            </a:r>
            <a:br>
              <a:rPr lang="en-US" sz="2400" i="1" dirty="0" smtClean="0">
                <a:solidFill>
                  <a:srgbClr val="002060"/>
                </a:solidFill>
              </a:rPr>
            </a:br>
            <a:r>
              <a:rPr lang="en-US" sz="2400" i="1" dirty="0">
                <a:solidFill>
                  <a:srgbClr val="002060"/>
                </a:solidFill>
              </a:rPr>
              <a:t/>
            </a:r>
            <a:br>
              <a:rPr lang="en-US" sz="2400" i="1" dirty="0">
                <a:solidFill>
                  <a:srgbClr val="002060"/>
                </a:solidFill>
              </a:rPr>
            </a:br>
            <a:r>
              <a:rPr lang="en-US" sz="2400" i="1" dirty="0" smtClean="0">
                <a:solidFill>
                  <a:srgbClr val="002060"/>
                </a:solidFill>
              </a:rPr>
              <a:t>there is only one aminoacyl t- RNA synthetase for each amino acids, the reaction of enzyme and amino acids occur in two steps.</a:t>
            </a:r>
            <a:br>
              <a:rPr lang="en-US" sz="2400" i="1" dirty="0" smtClean="0">
                <a:solidFill>
                  <a:srgbClr val="002060"/>
                </a:solidFill>
              </a:rPr>
            </a:b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458199" cy="4894079"/>
          </a:xfrm>
        </p:spPr>
        <p:txBody>
          <a:bodyPr/>
          <a:lstStyle/>
          <a:p>
            <a:pPr marL="457504" lvl="1" indent="0">
              <a:buNone/>
            </a:pPr>
            <a:r>
              <a:rPr lang="en-US" dirty="0" smtClean="0"/>
              <a:t>   </a:t>
            </a:r>
            <a:endParaRPr lang="en-US" dirty="0"/>
          </a:p>
        </p:txBody>
      </p:sp>
      <p:sp>
        <p:nvSpPr>
          <p:cNvPr id="4" name="Rectangle 3"/>
          <p:cNvSpPr/>
          <p:nvPr/>
        </p:nvSpPr>
        <p:spPr>
          <a:xfrm>
            <a:off x="228601" y="1107743"/>
            <a:ext cx="8915399" cy="3416320"/>
          </a:xfrm>
          <a:prstGeom prst="rect">
            <a:avLst/>
          </a:prstGeom>
        </p:spPr>
        <p:txBody>
          <a:bodyPr wrap="square">
            <a:spAutoFit/>
          </a:bodyPr>
          <a:lstStyle/>
          <a:p>
            <a:pPr marL="457200" indent="-457200">
              <a:buAutoNum type="arabicPeriod"/>
            </a:pPr>
            <a:r>
              <a:rPr lang="en-US" sz="2400" b="1" i="1" dirty="0" smtClean="0">
                <a:solidFill>
                  <a:srgbClr val="002060"/>
                </a:solidFill>
              </a:rPr>
              <a:t>Reaction </a:t>
            </a:r>
            <a:r>
              <a:rPr lang="en-US" sz="2400" b="1" i="1" dirty="0">
                <a:solidFill>
                  <a:srgbClr val="002060"/>
                </a:solidFill>
              </a:rPr>
              <a:t>of amino acid and ATP</a:t>
            </a:r>
            <a:br>
              <a:rPr lang="en-US" sz="2400" b="1" i="1" dirty="0">
                <a:solidFill>
                  <a:srgbClr val="002060"/>
                </a:solidFill>
              </a:rPr>
            </a:br>
            <a:r>
              <a:rPr lang="en-US" sz="2400" b="1" i="1" dirty="0">
                <a:solidFill>
                  <a:srgbClr val="002060"/>
                </a:solidFill>
              </a:rPr>
              <a:t>Amino acid + ATP → amino acyladenylate + </a:t>
            </a:r>
            <a:r>
              <a:rPr lang="en-US" sz="2400" b="1" i="1" dirty="0" smtClean="0">
                <a:solidFill>
                  <a:srgbClr val="002060"/>
                </a:solidFill>
              </a:rPr>
              <a:t>PPi</a:t>
            </a:r>
          </a:p>
          <a:p>
            <a:pPr marL="457200" indent="-457200">
              <a:buAutoNum type="arabicPeriod"/>
            </a:pPr>
            <a:endParaRPr lang="en-US" sz="2400" i="1" dirty="0" smtClean="0">
              <a:solidFill>
                <a:srgbClr val="002060"/>
              </a:solidFill>
            </a:endParaRPr>
          </a:p>
          <a:p>
            <a:pPr marL="457200" indent="-457200">
              <a:buAutoNum type="arabicPeriod"/>
            </a:pPr>
            <a:r>
              <a:rPr lang="en-US" sz="2400" b="1" i="1" dirty="0" smtClean="0">
                <a:solidFill>
                  <a:srgbClr val="002060"/>
                </a:solidFill>
              </a:rPr>
              <a:t> </a:t>
            </a:r>
            <a:r>
              <a:rPr lang="en-US" sz="2400" b="1" i="1" dirty="0">
                <a:solidFill>
                  <a:srgbClr val="002060"/>
                </a:solidFill>
              </a:rPr>
              <a:t>Amino acyl adenylate transfer to </a:t>
            </a:r>
            <a:r>
              <a:rPr lang="en-US" sz="2400" b="1" i="1" dirty="0" smtClean="0">
                <a:solidFill>
                  <a:srgbClr val="002060"/>
                </a:solidFill>
              </a:rPr>
              <a:t>t-RNA</a:t>
            </a:r>
          </a:p>
          <a:p>
            <a:r>
              <a:rPr lang="en-US" sz="2400" b="1" i="1" dirty="0">
                <a:solidFill>
                  <a:srgbClr val="002060"/>
                </a:solidFill>
              </a:rPr>
              <a:t/>
            </a:r>
            <a:br>
              <a:rPr lang="en-US" sz="2400" b="1" i="1" dirty="0">
                <a:solidFill>
                  <a:srgbClr val="002060"/>
                </a:solidFill>
              </a:rPr>
            </a:br>
            <a:r>
              <a:rPr lang="en-US" sz="2400" b="1" i="1" dirty="0" smtClean="0">
                <a:solidFill>
                  <a:srgbClr val="002060"/>
                </a:solidFill>
              </a:rPr>
              <a:t>   Amino </a:t>
            </a:r>
            <a:r>
              <a:rPr lang="en-US" sz="2400" b="1" i="1" dirty="0">
                <a:solidFill>
                  <a:srgbClr val="002060"/>
                </a:solidFill>
              </a:rPr>
              <a:t>acyl adenylate + t-RNA → amino acyl-t-RNA + </a:t>
            </a:r>
            <a:r>
              <a:rPr lang="en-US" sz="2400" b="1" i="1" dirty="0" smtClean="0">
                <a:solidFill>
                  <a:srgbClr val="002060"/>
                </a:solidFill>
              </a:rPr>
              <a:t>AMP</a:t>
            </a:r>
            <a:r>
              <a:rPr lang="en-US" sz="2400" i="1" dirty="0">
                <a:solidFill>
                  <a:srgbClr val="002060"/>
                </a:solidFill>
              </a:rPr>
              <a:t/>
            </a:r>
            <a:br>
              <a:rPr lang="en-US" sz="2400" i="1" dirty="0">
                <a:solidFill>
                  <a:srgbClr val="002060"/>
                </a:solidFill>
              </a:rPr>
            </a:br>
            <a:r>
              <a:rPr lang="en-US" sz="2400" i="1" dirty="0" smtClean="0">
                <a:solidFill>
                  <a:srgbClr val="002060"/>
                </a:solidFill>
              </a:rPr>
              <a:t>  </a:t>
            </a:r>
          </a:p>
          <a:p>
            <a:r>
              <a:rPr lang="en-US" sz="2400" i="1" dirty="0" smtClean="0">
                <a:solidFill>
                  <a:srgbClr val="002060"/>
                </a:solidFill>
              </a:rPr>
              <a:t>The </a:t>
            </a:r>
            <a:r>
              <a:rPr lang="en-US" sz="2400" i="1" dirty="0">
                <a:solidFill>
                  <a:srgbClr val="002060"/>
                </a:solidFill>
              </a:rPr>
              <a:t>process is irreversible because of the hydrolysis of </a:t>
            </a:r>
            <a:r>
              <a:rPr lang="en-US" sz="2400" i="1" dirty="0" smtClean="0">
                <a:solidFill>
                  <a:srgbClr val="002060"/>
                </a:solidFill>
              </a:rPr>
              <a:t>   pyrophosphate   →  2Pi</a:t>
            </a:r>
            <a:endParaRPr lang="en-US" sz="2400" i="1" dirty="0"/>
          </a:p>
        </p:txBody>
      </p:sp>
      <p:pic>
        <p:nvPicPr>
          <p:cNvPr id="5" name="Picture 2"/>
          <p:cNvPicPr>
            <a:picLocks noChangeAspect="1" noChangeArrowheads="1"/>
          </p:cNvPicPr>
          <p:nvPr/>
        </p:nvPicPr>
        <p:blipFill>
          <a:blip r:embed="rId2" cstate="print"/>
          <a:srcRect/>
          <a:stretch>
            <a:fillRect/>
          </a:stretch>
        </p:blipFill>
        <p:spPr bwMode="auto">
          <a:xfrm>
            <a:off x="330886" y="4800600"/>
            <a:ext cx="5688914" cy="838200"/>
          </a:xfrm>
          <a:prstGeom prst="rect">
            <a:avLst/>
          </a:prstGeom>
          <a:noFill/>
          <a:ln w="9525">
            <a:noFill/>
            <a:miter lim="800000"/>
            <a:headEnd/>
            <a:tailEnd/>
          </a:ln>
        </p:spPr>
      </p:pic>
    </p:spTree>
    <p:extLst>
      <p:ext uri="{BB962C8B-B14F-4D97-AF65-F5344CB8AC3E}">
        <p14:creationId xmlns="" xmlns:p14="http://schemas.microsoft.com/office/powerpoint/2010/main" val="3747868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subTitle" idx="1"/>
          </p:nvPr>
        </p:nvSpPr>
        <p:spPr bwMode="auto">
          <a:xfrm>
            <a:off x="838200" y="381000"/>
            <a:ext cx="8305800" cy="563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bodyPr>
          <a:lstStyle/>
          <a:p>
            <a:pPr algn="l"/>
            <a:r>
              <a:rPr lang="en-US" sz="2800" b="1" u="sng" dirty="0" smtClean="0">
                <a:solidFill>
                  <a:srgbClr val="002060"/>
                </a:solidFill>
              </a:rPr>
              <a:t>2- </a:t>
            </a:r>
            <a:r>
              <a:rPr lang="en-US" sz="2800" b="1" i="1" u="sng" dirty="0" smtClean="0">
                <a:solidFill>
                  <a:srgbClr val="002060"/>
                </a:solidFill>
              </a:rPr>
              <a:t>Initiation</a:t>
            </a:r>
            <a:r>
              <a:rPr lang="en-US" sz="1800" i="1" dirty="0" smtClean="0">
                <a:solidFill>
                  <a:srgbClr val="002060"/>
                </a:solidFill>
              </a:rPr>
              <a:t>:</a:t>
            </a:r>
          </a:p>
          <a:p>
            <a:pPr algn="l"/>
            <a:r>
              <a:rPr lang="en-US" sz="2400" dirty="0" smtClean="0">
                <a:solidFill>
                  <a:srgbClr val="002060"/>
                </a:solidFill>
              </a:rPr>
              <a:t>  </a:t>
            </a:r>
            <a:r>
              <a:rPr lang="en-US" sz="2400" i="1" dirty="0" smtClean="0">
                <a:solidFill>
                  <a:srgbClr val="002060"/>
                </a:solidFill>
              </a:rPr>
              <a:t>Protein synthesis starts at the amino end of the peptide and grow by the addition of amino acid at the carboxyl end.</a:t>
            </a:r>
          </a:p>
          <a:p>
            <a:pPr algn="l"/>
            <a:r>
              <a:rPr lang="en-US" sz="2400" i="1" dirty="0" smtClean="0">
                <a:solidFill>
                  <a:srgbClr val="002060"/>
                </a:solidFill>
              </a:rPr>
              <a:t>All protein chain starts with the same amino acid, methionine at the N-terminal position. </a:t>
            </a:r>
          </a:p>
          <a:p>
            <a:pPr algn="l"/>
            <a:r>
              <a:rPr lang="en-US" sz="2400" i="1" dirty="0">
                <a:solidFill>
                  <a:srgbClr val="002060"/>
                </a:solidFill>
              </a:rPr>
              <a:t> </a:t>
            </a:r>
            <a:r>
              <a:rPr lang="en-US" sz="2400" i="1" dirty="0" smtClean="0">
                <a:solidFill>
                  <a:srgbClr val="002060"/>
                </a:solidFill>
              </a:rPr>
              <a:t> Very often the methionine residue is cleaved off after the giving the poly peptide chain has been some what extended, especially in protein containing amino acids other than methionine at their N-terminal.</a:t>
            </a:r>
          </a:p>
          <a:p>
            <a:pPr algn="l"/>
            <a:endParaRPr lang="en-US" sz="2400" i="1" dirty="0" smtClean="0">
              <a:solidFill>
                <a:srgbClr val="002060"/>
              </a:solidFill>
            </a:endParaRPr>
          </a:p>
          <a:p>
            <a:pPr algn="l"/>
            <a:r>
              <a:rPr lang="en-US" sz="2400" i="1" dirty="0" smtClean="0">
                <a:solidFill>
                  <a:srgbClr val="002060"/>
                </a:solidFill>
              </a:rPr>
              <a:t>Methionine has two acceptor t-RNA, t-RNA M and</a:t>
            </a:r>
          </a:p>
          <a:p>
            <a:pPr algn="l"/>
            <a:r>
              <a:rPr lang="en-US" sz="2400" i="1" dirty="0" smtClean="0">
                <a:solidFill>
                  <a:srgbClr val="002060"/>
                </a:solidFill>
              </a:rPr>
              <a:t> t-RNA F. </a:t>
            </a:r>
          </a:p>
          <a:p>
            <a:pPr algn="l"/>
            <a:r>
              <a:rPr lang="en-US" sz="2400" i="1" dirty="0" smtClean="0">
                <a:solidFill>
                  <a:srgbClr val="002060"/>
                </a:solidFill>
              </a:rPr>
              <a:t>Only meth-RNA F involved in initiation.</a:t>
            </a:r>
          </a:p>
          <a:p>
            <a:pPr algn="l"/>
            <a:r>
              <a:rPr lang="en-US" sz="1800" dirty="0" smtClean="0">
                <a:solidFill>
                  <a:srgbClr val="002060"/>
                </a:solidFill>
              </a:rPr>
              <a:t>.</a:t>
            </a:r>
            <a:endParaRPr lang="en-US" sz="1800"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1" y="457200"/>
            <a:ext cx="8686800" cy="4524315"/>
          </a:xfrm>
          <a:prstGeom prst="rect">
            <a:avLst/>
          </a:prstGeom>
        </p:spPr>
        <p:txBody>
          <a:bodyPr wrap="square">
            <a:spAutoFit/>
          </a:bodyPr>
          <a:lstStyle/>
          <a:p>
            <a:r>
              <a:rPr lang="en-US" sz="2400" i="1" dirty="0">
                <a:solidFill>
                  <a:srgbClr val="002060"/>
                </a:solidFill>
              </a:rPr>
              <a:t>Initiation involves the placement of initial amino acyl t-RNA on its specific site on the m</a:t>
            </a:r>
            <a:r>
              <a:rPr lang="en-US" sz="2400" i="1" dirty="0" smtClean="0">
                <a:solidFill>
                  <a:srgbClr val="002060"/>
                </a:solidFill>
              </a:rPr>
              <a:t>.</a:t>
            </a:r>
          </a:p>
          <a:p>
            <a:endParaRPr lang="en-US" sz="2400" i="1" dirty="0" smtClean="0">
              <a:solidFill>
                <a:srgbClr val="002060"/>
              </a:solidFill>
            </a:endParaRPr>
          </a:p>
          <a:p>
            <a:endParaRPr lang="en-US" sz="2400" i="1" dirty="0" smtClean="0">
              <a:solidFill>
                <a:srgbClr val="002060"/>
              </a:solidFill>
            </a:endParaRPr>
          </a:p>
          <a:p>
            <a:r>
              <a:rPr lang="en-US" sz="2400" i="1" dirty="0">
                <a:solidFill>
                  <a:srgbClr val="002060"/>
                </a:solidFill>
              </a:rPr>
              <a:t> </a:t>
            </a:r>
            <a:r>
              <a:rPr lang="en-US" sz="2400" i="1" dirty="0" smtClean="0">
                <a:solidFill>
                  <a:srgbClr val="002060"/>
                </a:solidFill>
              </a:rPr>
              <a:t>RNA</a:t>
            </a:r>
            <a:r>
              <a:rPr lang="en-US" sz="2400" i="1" dirty="0">
                <a:solidFill>
                  <a:srgbClr val="002060"/>
                </a:solidFill>
              </a:rPr>
              <a:t>, then the m.RNA </a:t>
            </a:r>
            <a:r>
              <a:rPr lang="en-US" sz="2400" i="1" dirty="0" smtClean="0">
                <a:solidFill>
                  <a:srgbClr val="002060"/>
                </a:solidFill>
              </a:rPr>
              <a:t> is </a:t>
            </a:r>
            <a:r>
              <a:rPr lang="en-US" sz="2400" i="1" dirty="0">
                <a:solidFill>
                  <a:srgbClr val="002060"/>
                </a:solidFill>
              </a:rPr>
              <a:t>associated with a ribosomal unit, in eukaryotes, has a sedimentation value of 40 S</a:t>
            </a:r>
            <a:r>
              <a:rPr lang="en-US" sz="2400" i="1" dirty="0" smtClean="0">
                <a:solidFill>
                  <a:srgbClr val="002060"/>
                </a:solidFill>
              </a:rPr>
              <a:t>.</a:t>
            </a:r>
          </a:p>
          <a:p>
            <a:endParaRPr lang="en-US" sz="2400" i="1" dirty="0" smtClean="0">
              <a:solidFill>
                <a:srgbClr val="002060"/>
              </a:solidFill>
            </a:endParaRPr>
          </a:p>
          <a:p>
            <a:r>
              <a:rPr lang="en-US" sz="2400" i="1" dirty="0" smtClean="0">
                <a:solidFill>
                  <a:srgbClr val="002060"/>
                </a:solidFill>
              </a:rPr>
              <a:t> </a:t>
            </a:r>
            <a:r>
              <a:rPr lang="en-US" sz="2400" i="1" dirty="0">
                <a:solidFill>
                  <a:srgbClr val="002060"/>
                </a:solidFill>
              </a:rPr>
              <a:t>Since protein synthesis does not begin at the terminus </a:t>
            </a:r>
            <a:r>
              <a:rPr lang="en-US" sz="2400" i="1" dirty="0" smtClean="0">
                <a:solidFill>
                  <a:srgbClr val="002060"/>
                </a:solidFill>
              </a:rPr>
              <a:t>of</a:t>
            </a:r>
          </a:p>
          <a:p>
            <a:r>
              <a:rPr lang="en-US" sz="2400" i="1" dirty="0" smtClean="0">
                <a:solidFill>
                  <a:srgbClr val="002060"/>
                </a:solidFill>
              </a:rPr>
              <a:t> </a:t>
            </a:r>
            <a:r>
              <a:rPr lang="en-US" sz="2400" i="1" dirty="0">
                <a:solidFill>
                  <a:srgbClr val="002060"/>
                </a:solidFill>
              </a:rPr>
              <a:t>m-RNA, there must be a definite signal on the m-RNA for position of </a:t>
            </a:r>
            <a:r>
              <a:rPr lang="en-US" sz="2400" i="1" dirty="0" smtClean="0">
                <a:solidFill>
                  <a:srgbClr val="002060"/>
                </a:solidFill>
              </a:rPr>
              <a:t>initiation </a:t>
            </a:r>
            <a:r>
              <a:rPr lang="en-US" sz="2400" i="1" dirty="0">
                <a:solidFill>
                  <a:srgbClr val="002060"/>
                </a:solidFill>
              </a:rPr>
              <a:t>amino acid. </a:t>
            </a:r>
            <a:endParaRPr lang="en-US" sz="2400" i="1" dirty="0" smtClean="0">
              <a:solidFill>
                <a:srgbClr val="002060"/>
              </a:solidFill>
            </a:endParaRPr>
          </a:p>
          <a:p>
            <a:r>
              <a:rPr lang="en-US" sz="2400" i="1" dirty="0">
                <a:solidFill>
                  <a:srgbClr val="002060"/>
                </a:solidFill>
              </a:rPr>
              <a:t> </a:t>
            </a:r>
            <a:endParaRPr lang="en-US" sz="2400" i="1" dirty="0" smtClean="0">
              <a:solidFill>
                <a:srgbClr val="002060"/>
              </a:solidFill>
            </a:endParaRPr>
          </a:p>
          <a:p>
            <a:endParaRPr lang="en-US" sz="2400" dirty="0"/>
          </a:p>
        </p:txBody>
      </p:sp>
    </p:spTree>
    <p:extLst>
      <p:ext uri="{BB962C8B-B14F-4D97-AF65-F5344CB8AC3E}">
        <p14:creationId xmlns="" xmlns:p14="http://schemas.microsoft.com/office/powerpoint/2010/main" val="4272307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610599" cy="1938992"/>
          </a:xfrm>
          <a:prstGeom prst="rect">
            <a:avLst/>
          </a:prstGeom>
        </p:spPr>
        <p:txBody>
          <a:bodyPr wrap="square">
            <a:spAutoFit/>
          </a:bodyPr>
          <a:lstStyle/>
          <a:p>
            <a:r>
              <a:rPr lang="en-US" sz="2400" i="1" dirty="0">
                <a:solidFill>
                  <a:srgbClr val="002060"/>
                </a:solidFill>
              </a:rPr>
              <a:t>This provided by </a:t>
            </a:r>
            <a:r>
              <a:rPr lang="en-US" sz="2400" b="1" i="1" dirty="0">
                <a:solidFill>
                  <a:srgbClr val="FF0000"/>
                </a:solidFill>
              </a:rPr>
              <a:t>AUG</a:t>
            </a:r>
            <a:r>
              <a:rPr lang="en-US" sz="2400" i="1" dirty="0">
                <a:solidFill>
                  <a:srgbClr val="002060"/>
                </a:solidFill>
              </a:rPr>
              <a:t>. methionine is activated and converted to amino acyl-t-RNAF as then react with GTP and protein called </a:t>
            </a:r>
            <a:r>
              <a:rPr lang="en-US" sz="2400" b="1" i="1" dirty="0">
                <a:solidFill>
                  <a:srgbClr val="FF0000"/>
                </a:solidFill>
              </a:rPr>
              <a:t>eIF-2</a:t>
            </a:r>
            <a:r>
              <a:rPr lang="en-US" sz="2400" i="1" dirty="0">
                <a:solidFill>
                  <a:srgbClr val="002060"/>
                </a:solidFill>
              </a:rPr>
              <a:t> initiation factor to form complex with 40S</a:t>
            </a:r>
            <a:r>
              <a:rPr lang="en-US" sz="2400" i="1" dirty="0" smtClean="0">
                <a:solidFill>
                  <a:srgbClr val="002060"/>
                </a:solidFill>
              </a:rPr>
              <a:t>.</a:t>
            </a:r>
          </a:p>
          <a:p>
            <a:endParaRPr lang="en-US" sz="2400" i="1" dirty="0">
              <a:solidFill>
                <a:srgbClr val="002060"/>
              </a:solidFill>
            </a:endParaRPr>
          </a:p>
          <a:p>
            <a:r>
              <a:rPr lang="en-US" sz="2400" i="1" dirty="0">
                <a:solidFill>
                  <a:srgbClr val="002060"/>
                </a:solidFill>
              </a:rPr>
              <a:t>In prokaryotes the initiating amino acid is N-</a:t>
            </a:r>
            <a:r>
              <a:rPr lang="en-US" sz="2400" i="1" dirty="0" err="1">
                <a:solidFill>
                  <a:srgbClr val="002060"/>
                </a:solidFill>
              </a:rPr>
              <a:t>fromly</a:t>
            </a:r>
            <a:r>
              <a:rPr lang="en-US" sz="2400" i="1" dirty="0">
                <a:solidFill>
                  <a:srgbClr val="002060"/>
                </a:solidFill>
              </a:rPr>
              <a:t> </a:t>
            </a:r>
            <a:r>
              <a:rPr lang="en-US" sz="2400" i="1" dirty="0" smtClean="0">
                <a:solidFill>
                  <a:srgbClr val="002060"/>
                </a:solidFill>
              </a:rPr>
              <a:t>methionine.</a:t>
            </a:r>
            <a:endParaRPr lang="en-US" sz="2400" i="1" dirty="0"/>
          </a:p>
        </p:txBody>
      </p:sp>
    </p:spTree>
    <p:extLst>
      <p:ext uri="{BB962C8B-B14F-4D97-AF65-F5344CB8AC3E}">
        <p14:creationId xmlns="" xmlns:p14="http://schemas.microsoft.com/office/powerpoint/2010/main" val="2986189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162800" cy="533400"/>
          </a:xfrm>
        </p:spPr>
        <p:txBody>
          <a:bodyPr>
            <a:normAutofit fontScale="90000"/>
          </a:bodyPr>
          <a:lstStyle/>
          <a:p>
            <a:pPr algn="l"/>
            <a:r>
              <a:rPr lang="en-US" sz="4000" b="1" i="1" u="sng" dirty="0" smtClean="0">
                <a:solidFill>
                  <a:srgbClr val="002060"/>
                </a:solidFill>
                <a:effectLst/>
              </a:rPr>
              <a:t>3</a:t>
            </a:r>
            <a:r>
              <a:rPr lang="en-US" sz="4000" b="1" i="1" u="sng" dirty="0">
                <a:solidFill>
                  <a:srgbClr val="002060"/>
                </a:solidFill>
                <a:effectLst/>
              </a:rPr>
              <a:t>. </a:t>
            </a:r>
            <a:r>
              <a:rPr lang="en-US" sz="4000" b="1" i="1" u="sng" dirty="0">
                <a:solidFill>
                  <a:srgbClr val="002060"/>
                </a:solidFill>
                <a:effectLst/>
                <a:latin typeface="Andalus" pitchFamily="18" charset="-78"/>
                <a:cs typeface="Andalus" pitchFamily="18" charset="-78"/>
              </a:rPr>
              <a:t>Elongation</a:t>
            </a:r>
          </a:p>
        </p:txBody>
      </p:sp>
      <p:sp>
        <p:nvSpPr>
          <p:cNvPr id="3" name="Subtitle 2"/>
          <p:cNvSpPr>
            <a:spLocks noGrp="1"/>
          </p:cNvSpPr>
          <p:nvPr>
            <p:ph type="subTitle" idx="1"/>
          </p:nvPr>
        </p:nvSpPr>
        <p:spPr>
          <a:xfrm>
            <a:off x="990600" y="914400"/>
            <a:ext cx="8001000" cy="5638800"/>
          </a:xfrm>
        </p:spPr>
        <p:txBody>
          <a:bodyPr>
            <a:noAutofit/>
          </a:bodyPr>
          <a:lstStyle/>
          <a:p>
            <a:pPr algn="l"/>
            <a:r>
              <a:rPr lang="en-US" sz="2400" i="1" dirty="0">
                <a:solidFill>
                  <a:srgbClr val="002060"/>
                </a:solidFill>
              </a:rPr>
              <a:t>The sequence of reaction after initiation called elongation</a:t>
            </a:r>
            <a:r>
              <a:rPr lang="en-US" sz="2400" i="1" dirty="0" smtClean="0">
                <a:solidFill>
                  <a:srgbClr val="002060"/>
                </a:solidFill>
              </a:rPr>
              <a:t>.</a:t>
            </a:r>
          </a:p>
          <a:p>
            <a:pPr algn="l"/>
            <a:r>
              <a:rPr lang="en-US" sz="2400" i="1" dirty="0">
                <a:solidFill>
                  <a:srgbClr val="002060"/>
                </a:solidFill>
              </a:rPr>
              <a:t> </a:t>
            </a:r>
            <a:r>
              <a:rPr lang="en-US" sz="2400" i="1" dirty="0" smtClean="0">
                <a:solidFill>
                  <a:srgbClr val="002060"/>
                </a:solidFill>
              </a:rPr>
              <a:t> </a:t>
            </a:r>
            <a:r>
              <a:rPr lang="en-US" sz="2400" i="1" dirty="0">
                <a:solidFill>
                  <a:srgbClr val="002060"/>
                </a:solidFill>
              </a:rPr>
              <a:t>The first step in elongation is the binding a second amino </a:t>
            </a:r>
            <a:r>
              <a:rPr lang="en-US" sz="2400" i="1" dirty="0">
                <a:solidFill>
                  <a:srgbClr val="FF0000"/>
                </a:solidFill>
              </a:rPr>
              <a:t>acyl-t-RNA</a:t>
            </a:r>
            <a:r>
              <a:rPr lang="en-US" sz="2400" i="1" dirty="0">
                <a:solidFill>
                  <a:srgbClr val="002060"/>
                </a:solidFill>
              </a:rPr>
              <a:t> to the next codon on the m-RNA</a:t>
            </a:r>
            <a:r>
              <a:rPr lang="en-US" sz="2400" i="1" dirty="0" smtClean="0">
                <a:solidFill>
                  <a:srgbClr val="002060"/>
                </a:solidFill>
              </a:rPr>
              <a:t>.</a:t>
            </a:r>
          </a:p>
          <a:p>
            <a:pPr algn="l"/>
            <a:r>
              <a:rPr lang="en-US" sz="2400" i="1" dirty="0" smtClean="0">
                <a:solidFill>
                  <a:srgbClr val="002060"/>
                </a:solidFill>
              </a:rPr>
              <a:t> </a:t>
            </a:r>
          </a:p>
          <a:p>
            <a:pPr algn="l"/>
            <a:r>
              <a:rPr lang="en-US" sz="2400" i="1" dirty="0" smtClean="0">
                <a:solidFill>
                  <a:srgbClr val="002060"/>
                </a:solidFill>
              </a:rPr>
              <a:t>This </a:t>
            </a:r>
            <a:r>
              <a:rPr lang="en-US" sz="2400" i="1" dirty="0">
                <a:solidFill>
                  <a:srgbClr val="002060"/>
                </a:solidFill>
              </a:rPr>
              <a:t>required a protein called elongation factor 1 </a:t>
            </a:r>
            <a:r>
              <a:rPr lang="en-US" sz="2400" i="1" dirty="0">
                <a:solidFill>
                  <a:srgbClr val="FF0000"/>
                </a:solidFill>
              </a:rPr>
              <a:t>(EF1) </a:t>
            </a:r>
            <a:r>
              <a:rPr lang="en-US" sz="2400" i="1" dirty="0">
                <a:solidFill>
                  <a:srgbClr val="002060"/>
                </a:solidFill>
              </a:rPr>
              <a:t>and involve the hydrolysis of GTP to GDP and Pi. </a:t>
            </a:r>
            <a:endParaRPr lang="en-US" sz="2400" i="1" dirty="0" smtClean="0">
              <a:solidFill>
                <a:srgbClr val="002060"/>
              </a:solidFill>
            </a:endParaRPr>
          </a:p>
          <a:p>
            <a:pPr algn="l"/>
            <a:endParaRPr lang="en-US" sz="2400" i="1" dirty="0" smtClean="0">
              <a:solidFill>
                <a:srgbClr val="002060"/>
              </a:solidFill>
            </a:endParaRPr>
          </a:p>
          <a:p>
            <a:pPr algn="l"/>
            <a:r>
              <a:rPr lang="en-US" sz="2400" i="1" dirty="0" smtClean="0">
                <a:solidFill>
                  <a:srgbClr val="002060"/>
                </a:solidFill>
              </a:rPr>
              <a:t>The </a:t>
            </a:r>
            <a:r>
              <a:rPr lang="en-US" sz="2400" i="1" dirty="0">
                <a:solidFill>
                  <a:srgbClr val="002060"/>
                </a:solidFill>
              </a:rPr>
              <a:t>new amino acyl t-RNA is placed on the A site of the ribosome</a:t>
            </a:r>
            <a:r>
              <a:rPr lang="en-US" sz="2400" i="1" dirty="0" smtClean="0">
                <a:solidFill>
                  <a:srgbClr val="002060"/>
                </a:solidFill>
              </a:rPr>
              <a:t>.</a:t>
            </a:r>
          </a:p>
          <a:p>
            <a:pPr algn="l"/>
            <a:endParaRPr lang="en-US" sz="2400" i="1" dirty="0">
              <a:solidFill>
                <a:srgbClr val="002060"/>
              </a:solidFill>
            </a:endParaRPr>
          </a:p>
          <a:p>
            <a:pPr algn="l"/>
            <a:r>
              <a:rPr lang="en-US" sz="2400" i="1" dirty="0">
                <a:solidFill>
                  <a:srgbClr val="002060"/>
                </a:solidFill>
              </a:rPr>
              <a:t>The next step is the transfer of methionine from its P site to the amino acids in the A site</a:t>
            </a:r>
            <a:r>
              <a:rPr lang="en-US" sz="2400" i="1" dirty="0" smtClean="0">
                <a:solidFill>
                  <a:srgbClr val="002060"/>
                </a:solidFill>
              </a:rPr>
              <a:t>..</a:t>
            </a:r>
            <a:endParaRPr lang="en-US" sz="2400" dirty="0">
              <a:solidFill>
                <a:srgbClr val="00206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228601"/>
            <a:ext cx="8839199" cy="6400800"/>
          </a:xfrm>
        </p:spPr>
        <p:txBody>
          <a:bodyPr/>
          <a:lstStyle/>
          <a:p>
            <a:pPr>
              <a:buNone/>
            </a:pPr>
            <a:r>
              <a:rPr lang="en-US" sz="2400" i="1" dirty="0">
                <a:solidFill>
                  <a:srgbClr val="002060"/>
                </a:solidFill>
              </a:rPr>
              <a:t>This reaction forms a peptide bound between the carboxyl group of methionine and amino group of new amino acid, it is catalyzed by </a:t>
            </a:r>
            <a:r>
              <a:rPr lang="en-US" sz="2400" i="1" dirty="0">
                <a:solidFill>
                  <a:srgbClr val="FF0000"/>
                </a:solidFill>
              </a:rPr>
              <a:t>peptidyl transferase</a:t>
            </a:r>
            <a:r>
              <a:rPr lang="en-US" sz="2400" i="1" dirty="0">
                <a:solidFill>
                  <a:srgbClr val="002060"/>
                </a:solidFill>
              </a:rPr>
              <a:t>. </a:t>
            </a:r>
            <a:endParaRPr lang="en-US" sz="2400" i="1" dirty="0" smtClean="0">
              <a:solidFill>
                <a:srgbClr val="002060"/>
              </a:solidFill>
            </a:endParaRPr>
          </a:p>
          <a:p>
            <a:pPr marL="0" indent="0">
              <a:buNone/>
            </a:pPr>
            <a:r>
              <a:rPr lang="en-US" sz="2400" i="1" dirty="0" smtClean="0">
                <a:solidFill>
                  <a:srgbClr val="002060"/>
                </a:solidFill>
              </a:rPr>
              <a:t>The </a:t>
            </a:r>
            <a:r>
              <a:rPr lang="en-US" sz="2400" i="1" dirty="0">
                <a:solidFill>
                  <a:srgbClr val="002060"/>
                </a:solidFill>
              </a:rPr>
              <a:t>reaction follows needed elongation factor 2 (</a:t>
            </a:r>
            <a:r>
              <a:rPr lang="en-US" sz="2400" i="1" dirty="0">
                <a:solidFill>
                  <a:srgbClr val="FF0000"/>
                </a:solidFill>
              </a:rPr>
              <a:t>EF-2) </a:t>
            </a:r>
            <a:r>
              <a:rPr lang="en-US" sz="2400" i="1" dirty="0">
                <a:solidFill>
                  <a:srgbClr val="002060"/>
                </a:solidFill>
              </a:rPr>
              <a:t>and GTP which cause a shift of dipeptidyl from A site to the P site of the ribosome. </a:t>
            </a:r>
            <a:endParaRPr lang="en-US" sz="2400" i="1" dirty="0" smtClean="0">
              <a:solidFill>
                <a:srgbClr val="002060"/>
              </a:solidFill>
            </a:endParaRPr>
          </a:p>
          <a:p>
            <a:pPr marL="0" indent="0">
              <a:buNone/>
            </a:pPr>
            <a:r>
              <a:rPr lang="en-US" sz="2400" i="1" dirty="0" smtClean="0">
                <a:solidFill>
                  <a:srgbClr val="002060"/>
                </a:solidFill>
              </a:rPr>
              <a:t>    </a:t>
            </a:r>
          </a:p>
          <a:p>
            <a:pPr marL="0" indent="0">
              <a:buNone/>
            </a:pPr>
            <a:r>
              <a:rPr lang="en-US" sz="2400" i="1" dirty="0" smtClean="0">
                <a:solidFill>
                  <a:srgbClr val="002060"/>
                </a:solidFill>
              </a:rPr>
              <a:t> Energy </a:t>
            </a:r>
            <a:r>
              <a:rPr lang="en-US" sz="2400" i="1" dirty="0">
                <a:solidFill>
                  <a:srgbClr val="002060"/>
                </a:solidFill>
              </a:rPr>
              <a:t>is provided by hydrolysis of </a:t>
            </a:r>
            <a:r>
              <a:rPr lang="en-US" sz="2400" i="1" dirty="0" smtClean="0">
                <a:solidFill>
                  <a:srgbClr val="002060"/>
                </a:solidFill>
              </a:rPr>
              <a:t>GTP.</a:t>
            </a:r>
            <a:endParaRPr lang="en-US" sz="2400" i="1" dirty="0">
              <a:solidFill>
                <a:srgbClr val="002060"/>
              </a:solidFill>
            </a:endParaRPr>
          </a:p>
          <a:p>
            <a:pPr marL="0" indent="0">
              <a:buNone/>
            </a:pPr>
            <a:r>
              <a:rPr lang="en-US" sz="2400" i="1" dirty="0" smtClean="0">
                <a:solidFill>
                  <a:srgbClr val="FF0000"/>
                </a:solidFill>
              </a:rPr>
              <a:t>      GTP </a:t>
            </a:r>
            <a:r>
              <a:rPr lang="en-US" sz="2400" i="1" dirty="0">
                <a:solidFill>
                  <a:srgbClr val="FF0000"/>
                </a:solidFill>
              </a:rPr>
              <a:t>→ GDP + Pi</a:t>
            </a:r>
          </a:p>
          <a:p>
            <a:pPr marL="0" indent="0">
              <a:buNone/>
            </a:pPr>
            <a:r>
              <a:rPr lang="en-US" sz="2400" i="1" dirty="0" smtClean="0">
                <a:solidFill>
                  <a:srgbClr val="002060"/>
                </a:solidFill>
              </a:rPr>
              <a:t>  Amino </a:t>
            </a:r>
            <a:r>
              <a:rPr lang="en-US" sz="2400" i="1" dirty="0">
                <a:solidFill>
                  <a:srgbClr val="002060"/>
                </a:solidFill>
              </a:rPr>
              <a:t>acids that are coded by the next three bases of m-RNA can be inserted into A site on the ribosome. </a:t>
            </a:r>
            <a:endParaRPr lang="en-US" sz="2400" i="1" dirty="0" smtClean="0">
              <a:solidFill>
                <a:srgbClr val="002060"/>
              </a:solidFill>
            </a:endParaRPr>
          </a:p>
          <a:p>
            <a:pPr marL="0" indent="0">
              <a:buNone/>
            </a:pPr>
            <a:endParaRPr lang="en-US" sz="2400" i="1" dirty="0" smtClean="0">
              <a:solidFill>
                <a:srgbClr val="002060"/>
              </a:solidFill>
            </a:endParaRPr>
          </a:p>
          <a:p>
            <a:pPr marL="0" indent="0">
              <a:buNone/>
            </a:pPr>
            <a:r>
              <a:rPr lang="en-US" sz="2400" i="1" dirty="0" smtClean="0">
                <a:solidFill>
                  <a:srgbClr val="002060"/>
                </a:solidFill>
              </a:rPr>
              <a:t>Sequential </a:t>
            </a:r>
            <a:r>
              <a:rPr lang="en-US" sz="2400" i="1" dirty="0">
                <a:solidFill>
                  <a:srgbClr val="002060"/>
                </a:solidFill>
              </a:rPr>
              <a:t>reactions catalyzed by EF1 and EF2 results </a:t>
            </a:r>
            <a:r>
              <a:rPr lang="en-US" sz="2400" i="1" dirty="0" smtClean="0">
                <a:solidFill>
                  <a:srgbClr val="002060"/>
                </a:solidFill>
              </a:rPr>
              <a:t>in </a:t>
            </a:r>
            <a:r>
              <a:rPr lang="en-US" sz="2400" i="1" dirty="0">
                <a:solidFill>
                  <a:srgbClr val="002060"/>
                </a:solidFill>
              </a:rPr>
              <a:t>production of polypeptide linked to ribosome bound </a:t>
            </a:r>
            <a:r>
              <a:rPr lang="en-US" sz="2400" i="1" dirty="0" smtClean="0">
                <a:solidFill>
                  <a:srgbClr val="002060"/>
                </a:solidFill>
              </a:rPr>
              <a:t>m-RNA</a:t>
            </a:r>
            <a:endParaRPr lang="en-US" sz="2400" i="1" dirty="0"/>
          </a:p>
        </p:txBody>
      </p:sp>
    </p:spTree>
    <p:extLst>
      <p:ext uri="{BB962C8B-B14F-4D97-AF65-F5344CB8AC3E}">
        <p14:creationId xmlns="" xmlns:p14="http://schemas.microsoft.com/office/powerpoint/2010/main" val="3801097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2">
  <a:themeElements>
    <a:clrScheme name="Custom 2">
      <a:dk1>
        <a:srgbClr val="1A0D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Arial"/>
        <a:ea typeface=""/>
        <a:cs typeface=""/>
      </a:majorFont>
      <a:minorFont>
        <a:latin typeface="Arial"/>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TotalTime>
  <Words>1423</Words>
  <Application>Microsoft Office PowerPoint</Application>
  <PresentationFormat>عرض على الشاشة (3:4)‏</PresentationFormat>
  <Paragraphs>153</Paragraphs>
  <Slides>23</Slides>
  <Notes>1</Notes>
  <HiddenSlides>0</HiddenSlides>
  <MMClips>0</MMClips>
  <ScaleCrop>false</ScaleCrop>
  <HeadingPairs>
    <vt:vector size="4" baseType="variant">
      <vt:variant>
        <vt:lpstr>سمة</vt:lpstr>
      </vt:variant>
      <vt:variant>
        <vt:i4>1</vt:i4>
      </vt:variant>
      <vt:variant>
        <vt:lpstr>عناوين الشرائح</vt:lpstr>
      </vt:variant>
      <vt:variant>
        <vt:i4>23</vt:i4>
      </vt:variant>
    </vt:vector>
  </HeadingPairs>
  <TitlesOfParts>
    <vt:vector size="24" baseType="lpstr">
      <vt:lpstr>Theme2</vt:lpstr>
      <vt:lpstr>Protein synthesis</vt:lpstr>
      <vt:lpstr>الشريحة 2</vt:lpstr>
      <vt:lpstr>1- Activation of amino acid     Each amino acid that is utilized in protein synthesis must be activated by aminoacyl-t- RNA synthetase.   This enzyme is highly specific both for amino acid and the t-RNA. Only L-AA and not D isomers also none of synthetase will function with peptides or the derivative of α-amino acids and   there is only one aminoacyl t- RNA synthetase for each amino acids, the reaction of enzyme and amino acids occur in two steps. </vt:lpstr>
      <vt:lpstr>الشريحة 4</vt:lpstr>
      <vt:lpstr>الشريحة 5</vt:lpstr>
      <vt:lpstr>الشريحة 6</vt:lpstr>
      <vt:lpstr>الشريحة 7</vt:lpstr>
      <vt:lpstr>3. Elongation</vt:lpstr>
      <vt:lpstr>الشريحة 9</vt:lpstr>
      <vt:lpstr>4. Termination</vt:lpstr>
      <vt:lpstr>5. Post transitional modification</vt:lpstr>
      <vt:lpstr>Poly ribosome</vt:lpstr>
      <vt:lpstr>الشريحة 13</vt:lpstr>
      <vt:lpstr>Antibiotics and inhibition of transcription and translation</vt:lpstr>
      <vt:lpstr>Mutations</vt:lpstr>
      <vt:lpstr>الشريحة 16</vt:lpstr>
      <vt:lpstr>Classes of point Mutation</vt:lpstr>
      <vt:lpstr>الشريحة 18</vt:lpstr>
      <vt:lpstr>الشريحة 19</vt:lpstr>
      <vt:lpstr>الشريحة 20</vt:lpstr>
      <vt:lpstr>الشريحة 21</vt:lpstr>
      <vt:lpstr>الشريحة 22</vt:lpstr>
      <vt:lpstr>الشريحة 23</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Elongation</dc:title>
  <dc:creator>alah</dc:creator>
  <cp:lastModifiedBy>pc</cp:lastModifiedBy>
  <cp:revision>224</cp:revision>
  <dcterms:created xsi:type="dcterms:W3CDTF">2012-12-18T17:02:47Z</dcterms:created>
  <dcterms:modified xsi:type="dcterms:W3CDTF">2019-02-22T05:12:39Z</dcterms:modified>
</cp:coreProperties>
</file>